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SESSION
Participants need: no prior reading.
You need: this sheet. The Socratic Questioning Through a Disability Lens page has more depth if you want it.
Preparation time: about 45 minutes the first time.
Materials: the case, the worked example and the worksheet below, shared in advance in accessible formats.
RUNNING THE SESSION ACCESSIBLY
Share materials in advance, in accessible formats, and use captions for any video.
Build in breaks, and allow people to take part by speaking, writing or listening.
Assume some participants are disabled. Don’t ask anyone to disclose, or to speak for disabled people as a group.
Agree how personal material will be handled before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these agreements aloud. Agree how personal material will be handled: it stays in the room, and anyone can pass on any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(10 minutes): ask the group how long they usually wait for an answer before asking again.
Input (15 minutes): the key ideas above.
Activity (20 minutes): the case below, in small groups.
Discussion (10 minutes): the questions below.
Close (5 minutes): one change each person will try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the exchange in writing as well as on screen.
Please don’t ask participants to act as an AAC user. Acting out a disability for a few minutes can give a misleading picture of living with it. Work from the written exchange instead.
FACILITATOR NOTES: LIKELY ANSWERS
- “We should still check for evidence against the thought.” → Yes, gently, and only after checking what actually happened.
- “Waiting feels awkward.” → It may. Agree with the client how long to wait, and what signals “I’m still typing”.
- “Maybe the manager was trying to help.” → Possibly. Who gets to decide that, and what does Tadhg want from his manager?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don’t ask participants to act as an AAC user. Work from the written exchange.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framework
TherapistYou said your colleagues think you’re slow. Take your time. Would you like to type, or shall I ask yes-or-no questions?TadhgType.TadhgMeeting. Manager finished my sentence. Again.TherapistYour manager finished your sentence, again. Have I got that right?TadhgYes.TherapistThat sounds like something that actually happened, not just a thought. Would it help to talk about what happens in meetings, and what you’d want to be different?
Facilitator commentary. The rewrite waits, offers a choice of how to answer, checks meaning and treats Tadhg’s report as evidence. Because the belief may be accurate, the work shifts from disputing it to its impact, his choices, and what support or protection he might want at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DIFFICULT MOMENTS
- “We can’t accommodate every possible need.” → Name the barrier in front of you, the learning or clinical aim, the alternatives that exist, and who can authorise a change.
- “Everyone has difficulties.” → Agree, then come back to this specific barrier and its unequal effects.
- A participant shares a harmful experience → Thank them. Offer a choice to carry on, pause, or talk privately afterwards. Don’t turn their story into the case study.
- Someone asks a participant to speak for disabled people → Redirect the question to the material, and say that no one here represents a group.
- Someone equates needing support with being less competent → Ask which professional competence is in question, and how it is actually being assessed.
- You get something wrong → Name the assumption, correct it, and say what you will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322E"/>
        </a:solidFill>
      </p:bgPr>
    </p:bg>
    <p:spTree>
      <p:nvGrpSpPr>
        <p:cNvPr id="1" name=""/>
        <p:cNvGrpSpPr/>
        <p:nvPr/>
      </p:nvGrpSpPr>
      <p:grpSpPr>
        <a:xfrm>
          <a:off x="0" y="0"/>
          <a:ext cx="0" cy="0"/>
          <a:chOff x="0" y="0"/>
          <a:chExt cx="0" cy="0"/>
        </a:xfrm>
      </p:grpSpPr>
      <p:sp>
        <p:nvSpPr>
          <p:cNvPr id="2" name="Text 0"/>
          <p:cNvSpPr/>
          <p:nvPr/>
        </p:nvSpPr>
        <p:spPr>
          <a:xfrm>
            <a:off x="548640" y="1463040"/>
            <a:ext cx="10972800" cy="365760"/>
          </a:xfrm>
          <a:prstGeom prst="rect">
            <a:avLst/>
          </a:prstGeom>
          <a:noFill/>
          <a:ln/>
        </p:spPr>
        <p:txBody>
          <a:bodyPr wrap="square" rtlCol="0" anchor="ctr"/>
          <a:lstStyle/>
          <a:p>
            <a:pPr indent="0" marL="0">
              <a:buNone/>
            </a:pPr>
            <a:r>
              <a:rPr lang="en-US" sz="1400" b="1" spc="300" kern="0" dirty="0">
                <a:solidFill>
                  <a:srgbClr val="D8B79C"/>
                </a:solidFill>
                <a:latin typeface="Arial" pitchFamily="34" charset="0"/>
                <a:ea typeface="Arial" pitchFamily="34" charset="-122"/>
                <a:cs typeface="Arial" pitchFamily="34" charset="-120"/>
              </a:rPr>
              <a:t>TEACHING SHEET 07 · 60 MINUTES</a:t>
            </a:r>
            <a:endParaRPr lang="en-US" sz="1400" dirty="0"/>
          </a:p>
        </p:txBody>
      </p:sp>
      <p:sp>
        <p:nvSpPr>
          <p:cNvPr id="3" name="Text 1"/>
          <p:cNvSpPr/>
          <p:nvPr/>
        </p:nvSpPr>
        <p:spPr>
          <a:xfrm>
            <a:off x="548640" y="1920240"/>
            <a:ext cx="11064240" cy="1645920"/>
          </a:xfrm>
          <a:prstGeom prst="rect">
            <a:avLst/>
          </a:prstGeom>
          <a:noFill/>
          <a:ln/>
        </p:spPr>
        <p:txBody>
          <a:bodyPr wrap="square" rtlCol="0" anchor="t"/>
          <a:lstStyle/>
          <a:p>
            <a:pPr indent="0" marL="0">
              <a:buNone/>
            </a:pPr>
            <a:r>
              <a:rPr lang="en-US" sz="5000" dirty="0">
                <a:solidFill>
                  <a:srgbClr val="F7F1EB"/>
                </a:solidFill>
                <a:latin typeface="Georgia" pitchFamily="34" charset="0"/>
                <a:ea typeface="Georgia" pitchFamily="34" charset="-122"/>
                <a:cs typeface="Georgia" pitchFamily="34" charset="-120"/>
              </a:rPr>
              <a:t>Socratic Questioning Through a Disability Lens</a:t>
            </a:r>
            <a:endParaRPr lang="en-US" sz="5000" dirty="0"/>
          </a:p>
        </p:txBody>
      </p:sp>
      <p:sp>
        <p:nvSpPr>
          <p:cNvPr id="4" name="Text 2"/>
          <p:cNvSpPr/>
          <p:nvPr/>
        </p:nvSpPr>
        <p:spPr>
          <a:xfrm>
            <a:off x="548640" y="3749040"/>
            <a:ext cx="10972800" cy="822960"/>
          </a:xfrm>
          <a:prstGeom prst="rect">
            <a:avLst/>
          </a:prstGeom>
          <a:noFill/>
          <a:ln/>
        </p:spPr>
        <p:txBody>
          <a:bodyPr wrap="square" rtlCol="0" anchor="ctr"/>
          <a:lstStyle/>
          <a:p>
            <a:pPr indent="0" marL="0">
              <a:buNone/>
            </a:pPr>
            <a:r>
              <a:rPr lang="en-US" sz="2600" i="1" dirty="0">
                <a:solidFill>
                  <a:srgbClr val="E7B89A"/>
                </a:solidFill>
                <a:latin typeface="Georgia" pitchFamily="34" charset="0"/>
                <a:ea typeface="Georgia" pitchFamily="34" charset="-122"/>
                <a:cs typeface="Georgia" pitchFamily="34" charset="-120"/>
              </a:rPr>
              <a:t>Ask before you question, and check the facts first.</a:t>
            </a:r>
            <a:endParaRPr lang="en-US" sz="26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BFD0CB"/>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BEFORE WE START</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How this session will work</a:t>
            </a:r>
            <a:endParaRPr lang="en-US" sz="3200" dirty="0"/>
          </a:p>
        </p:txBody>
      </p:sp>
      <p:sp>
        <p:nvSpPr>
          <p:cNvPr id="4" name="Shape 2"/>
          <p:cNvSpPr/>
          <p:nvPr/>
        </p:nvSpPr>
        <p:spPr>
          <a:xfrm>
            <a:off x="548640" y="1920240"/>
            <a:ext cx="5440680" cy="1600200"/>
          </a:xfrm>
          <a:prstGeom prst="roundRect">
            <a:avLst>
              <a:gd name="adj" fmla="val 6857"/>
            </a:avLst>
          </a:prstGeom>
          <a:solidFill>
            <a:srgbClr val="FFFFFF"/>
          </a:solidFill>
          <a:ln w="12700">
            <a:solidFill>
              <a:srgbClr val="DCD3C6"/>
            </a:solidFill>
            <a:prstDash val="solid"/>
          </a:ln>
        </p:spPr>
      </p:sp>
      <p:sp>
        <p:nvSpPr>
          <p:cNvPr id="5" name="Text 3"/>
          <p:cNvSpPr/>
          <p:nvPr/>
        </p:nvSpPr>
        <p:spPr>
          <a:xfrm>
            <a:off x="822960" y="2103120"/>
            <a:ext cx="4937760" cy="1280160"/>
          </a:xfrm>
          <a:prstGeom prst="rect">
            <a:avLst/>
          </a:prstGeom>
          <a:noFill/>
          <a:ln/>
        </p:spPr>
        <p:txBody>
          <a:bodyPr wrap="square" rtlCol="0" anchor="t"/>
          <a:lstStyle/>
          <a:p>
            <a:pPr indent="0" marL="0">
              <a:buNone/>
            </a:pPr>
            <a:r>
              <a:rPr lang="en-US" sz="2200" b="1" dirty="0">
                <a:solidFill>
                  <a:srgbClr val="17322E"/>
                </a:solidFill>
                <a:latin typeface="Arial" pitchFamily="34" charset="0"/>
                <a:ea typeface="Arial" pitchFamily="34" charset="-122"/>
                <a:cs typeface="Arial" pitchFamily="34" charset="-120"/>
              </a:rPr>
              <a:t>Take part your way</a:t>
            </a:r>
            <a:endParaRPr lang="en-US" sz="2200" dirty="0"/>
          </a:p>
          <a:p>
            <a:pPr indent="0" marL="0">
              <a:buNone/>
            </a:pPr>
            <a:r>
              <a:rPr lang="en-US" sz="1800" dirty="0">
                <a:solidFill>
                  <a:srgbClr val="3A4A45"/>
                </a:solidFill>
                <a:latin typeface="Arial" pitchFamily="34" charset="0"/>
                <a:ea typeface="Arial" pitchFamily="34" charset="-122"/>
                <a:cs typeface="Arial" pitchFamily="34" charset="-120"/>
              </a:rPr>
              <a:t>Speak, write or listen. All three count.</a:t>
            </a:r>
            <a:endParaRPr lang="en-US" sz="2200" dirty="0"/>
          </a:p>
        </p:txBody>
      </p:sp>
      <p:sp>
        <p:nvSpPr>
          <p:cNvPr id="6" name="Shape 4"/>
          <p:cNvSpPr/>
          <p:nvPr/>
        </p:nvSpPr>
        <p:spPr>
          <a:xfrm>
            <a:off x="6172200" y="1920240"/>
            <a:ext cx="5440680" cy="1600200"/>
          </a:xfrm>
          <a:prstGeom prst="roundRect">
            <a:avLst>
              <a:gd name="adj" fmla="val 6857"/>
            </a:avLst>
          </a:prstGeom>
          <a:solidFill>
            <a:srgbClr val="FFFFFF"/>
          </a:solidFill>
          <a:ln w="12700">
            <a:solidFill>
              <a:srgbClr val="DCD3C6"/>
            </a:solidFill>
            <a:prstDash val="solid"/>
          </a:ln>
        </p:spPr>
      </p:sp>
      <p:sp>
        <p:nvSpPr>
          <p:cNvPr id="7" name="Text 5"/>
          <p:cNvSpPr/>
          <p:nvPr/>
        </p:nvSpPr>
        <p:spPr>
          <a:xfrm>
            <a:off x="6446520" y="2103120"/>
            <a:ext cx="4937760" cy="1280160"/>
          </a:xfrm>
          <a:prstGeom prst="rect">
            <a:avLst/>
          </a:prstGeom>
          <a:noFill/>
          <a:ln/>
        </p:spPr>
        <p:txBody>
          <a:bodyPr wrap="square" rtlCol="0" anchor="t"/>
          <a:lstStyle/>
          <a:p>
            <a:pPr indent="0" marL="0">
              <a:buNone/>
            </a:pPr>
            <a:r>
              <a:rPr lang="en-US" sz="2200" b="1" dirty="0">
                <a:solidFill>
                  <a:srgbClr val="17322E"/>
                </a:solidFill>
                <a:latin typeface="Arial" pitchFamily="34" charset="0"/>
                <a:ea typeface="Arial" pitchFamily="34" charset="-122"/>
                <a:cs typeface="Arial" pitchFamily="34" charset="-120"/>
              </a:rPr>
              <a:t>Nobody needs to disclose</a:t>
            </a:r>
            <a:endParaRPr lang="en-US" sz="2200" dirty="0"/>
          </a:p>
          <a:p>
            <a:pPr indent="0" marL="0">
              <a:buNone/>
            </a:pPr>
            <a:r>
              <a:rPr lang="en-US" sz="1800" dirty="0">
                <a:solidFill>
                  <a:srgbClr val="3A4A45"/>
                </a:solidFill>
                <a:latin typeface="Arial" pitchFamily="34" charset="0"/>
                <a:ea typeface="Arial" pitchFamily="34" charset="-122"/>
                <a:cs typeface="Arial" pitchFamily="34" charset="-120"/>
              </a:rPr>
              <a:t>No one is asked to share their own disability or health, or to speak for disabled people.</a:t>
            </a:r>
            <a:endParaRPr lang="en-US" sz="2200" dirty="0"/>
          </a:p>
        </p:txBody>
      </p:sp>
      <p:sp>
        <p:nvSpPr>
          <p:cNvPr id="8" name="Shape 6"/>
          <p:cNvSpPr/>
          <p:nvPr/>
        </p:nvSpPr>
        <p:spPr>
          <a:xfrm>
            <a:off x="548640" y="3794760"/>
            <a:ext cx="5440680" cy="1600200"/>
          </a:xfrm>
          <a:prstGeom prst="roundRect">
            <a:avLst>
              <a:gd name="adj" fmla="val 6857"/>
            </a:avLst>
          </a:prstGeom>
          <a:solidFill>
            <a:srgbClr val="FFFFFF"/>
          </a:solidFill>
          <a:ln w="12700">
            <a:solidFill>
              <a:srgbClr val="DCD3C6"/>
            </a:solidFill>
            <a:prstDash val="solid"/>
          </a:ln>
        </p:spPr>
      </p:sp>
      <p:sp>
        <p:nvSpPr>
          <p:cNvPr id="9" name="Text 7"/>
          <p:cNvSpPr/>
          <p:nvPr/>
        </p:nvSpPr>
        <p:spPr>
          <a:xfrm>
            <a:off x="822960" y="3977640"/>
            <a:ext cx="4937760" cy="1280160"/>
          </a:xfrm>
          <a:prstGeom prst="rect">
            <a:avLst/>
          </a:prstGeom>
          <a:noFill/>
          <a:ln/>
        </p:spPr>
        <p:txBody>
          <a:bodyPr wrap="square" rtlCol="0" anchor="t"/>
          <a:lstStyle/>
          <a:p>
            <a:pPr indent="0" marL="0">
              <a:buNone/>
            </a:pPr>
            <a:r>
              <a:rPr lang="en-US" sz="2200" b="1" dirty="0">
                <a:solidFill>
                  <a:srgbClr val="17322E"/>
                </a:solidFill>
                <a:latin typeface="Arial" pitchFamily="34" charset="0"/>
                <a:ea typeface="Arial" pitchFamily="34" charset="-122"/>
                <a:cs typeface="Arial" pitchFamily="34" charset="-120"/>
              </a:rPr>
              <a:t>Move, rest, step out</a:t>
            </a:r>
            <a:endParaRPr lang="en-US" sz="2200" dirty="0"/>
          </a:p>
          <a:p>
            <a:pPr indent="0" marL="0">
              <a:buNone/>
            </a:pPr>
            <a:r>
              <a:rPr lang="en-US" sz="1800" dirty="0">
                <a:solidFill>
                  <a:srgbClr val="3A4A45"/>
                </a:solidFill>
                <a:latin typeface="Arial" pitchFamily="34" charset="0"/>
                <a:ea typeface="Arial" pitchFamily="34" charset="-122"/>
                <a:cs typeface="Arial" pitchFamily="34" charset="-120"/>
              </a:rPr>
              <a:t>Breaks are built in. Take more if you need them.</a:t>
            </a:r>
            <a:endParaRPr lang="en-US" sz="2200" dirty="0"/>
          </a:p>
        </p:txBody>
      </p:sp>
      <p:sp>
        <p:nvSpPr>
          <p:cNvPr id="10" name="Shape 8"/>
          <p:cNvSpPr/>
          <p:nvPr/>
        </p:nvSpPr>
        <p:spPr>
          <a:xfrm>
            <a:off x="6172200" y="3794760"/>
            <a:ext cx="5440680" cy="1600200"/>
          </a:xfrm>
          <a:prstGeom prst="roundRect">
            <a:avLst>
              <a:gd name="adj" fmla="val 6857"/>
            </a:avLst>
          </a:prstGeom>
          <a:solidFill>
            <a:srgbClr val="FFFFFF"/>
          </a:solidFill>
          <a:ln w="12700">
            <a:solidFill>
              <a:srgbClr val="DCD3C6"/>
            </a:solidFill>
            <a:prstDash val="solid"/>
          </a:ln>
        </p:spPr>
      </p:sp>
      <p:sp>
        <p:nvSpPr>
          <p:cNvPr id="11" name="Text 9"/>
          <p:cNvSpPr/>
          <p:nvPr/>
        </p:nvSpPr>
        <p:spPr>
          <a:xfrm>
            <a:off x="6446520" y="3977640"/>
            <a:ext cx="4937760" cy="1280160"/>
          </a:xfrm>
          <a:prstGeom prst="rect">
            <a:avLst/>
          </a:prstGeom>
          <a:noFill/>
          <a:ln/>
        </p:spPr>
        <p:txBody>
          <a:bodyPr wrap="square" rtlCol="0" anchor="t"/>
          <a:lstStyle/>
          <a:p>
            <a:pPr indent="0" marL="0">
              <a:buNone/>
            </a:pPr>
            <a:r>
              <a:rPr lang="en-US" sz="2200" b="1" dirty="0">
                <a:solidFill>
                  <a:srgbClr val="17322E"/>
                </a:solidFill>
                <a:latin typeface="Arial" pitchFamily="34" charset="0"/>
                <a:ea typeface="Arial" pitchFamily="34" charset="-122"/>
                <a:cs typeface="Arial" pitchFamily="34" charset="-120"/>
              </a:rPr>
              <a:t>The cases are fictional</a:t>
            </a:r>
            <a:endParaRPr lang="en-US" sz="2200" dirty="0"/>
          </a:p>
          <a:p>
            <a:pPr indent="0" marL="0">
              <a:buNone/>
            </a:pPr>
            <a:r>
              <a:rPr lang="en-US" sz="1800" dirty="0">
                <a:solidFill>
                  <a:srgbClr val="3A4A45"/>
                </a:solidFill>
                <a:latin typeface="Arial" pitchFamily="34" charset="0"/>
                <a:ea typeface="Arial" pitchFamily="34" charset="-122"/>
                <a:cs typeface="Arial" pitchFamily="34" charset="-120"/>
              </a:rPr>
              <a:t>We work with invented people, not real ones.</a:t>
            </a:r>
            <a:endParaRPr lang="en-US" sz="2200" dirty="0"/>
          </a:p>
        </p:txBody>
      </p:sp>
      <p:sp>
        <p:nvSpPr>
          <p:cNvPr id="12" name="Text 10"/>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LEARNING OUTCOMES</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By the end, participants should be able to…</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600" dirty="0">
                <a:solidFill>
                  <a:srgbClr val="3A4A45"/>
                </a:solidFill>
                <a:latin typeface="Arial" pitchFamily="34" charset="0"/>
                <a:ea typeface="Arial" pitchFamily="34" charset="-122"/>
                <a:cs typeface="Arial" pitchFamily="34" charset="-120"/>
              </a:rPr>
              <a:t>Summarise the evidence on Socratic questioning.</a:t>
            </a:r>
            <a:endParaRPr lang="en-US" sz="2600" dirty="0"/>
          </a:p>
          <a:p>
            <a:pPr marL="228600" indent="-228600">
              <a:spcAft>
                <a:spcPts val="1000"/>
              </a:spcAft>
              <a:buSzPct val="100000"/>
              <a:buChar char="•"/>
            </a:pPr>
            <a:r>
              <a:rPr lang="en-US" sz="2600" dirty="0">
                <a:solidFill>
                  <a:srgbClr val="3A4A45"/>
                </a:solidFill>
                <a:latin typeface="Arial" pitchFamily="34" charset="0"/>
                <a:ea typeface="Arial" pitchFamily="34" charset="-122"/>
                <a:cs typeface="Arial" pitchFamily="34" charset="-120"/>
              </a:rPr>
              <a:t>Identify six ways disability changes the method: pace, abstraction, unspoken answers, trauma, accurate beliefs and power.</a:t>
            </a:r>
            <a:endParaRPr lang="en-US" sz="2600" dirty="0"/>
          </a:p>
          <a:p>
            <a:pPr marL="228600" indent="-228600">
              <a:spcAft>
                <a:spcPts val="1000"/>
              </a:spcAft>
              <a:buSzPct val="100000"/>
              <a:buChar char="•"/>
            </a:pPr>
            <a:r>
              <a:rPr lang="en-US" sz="2600" dirty="0">
                <a:solidFill>
                  <a:srgbClr val="3A4A45"/>
                </a:solidFill>
                <a:latin typeface="Arial" pitchFamily="34" charset="0"/>
                <a:ea typeface="Arial" pitchFamily="34" charset="-122"/>
                <a:cs typeface="Arial" pitchFamily="34" charset="-120"/>
              </a:rPr>
              <a:t>Practise an adapted sequence of guided discovery.</a:t>
            </a:r>
            <a:endParaRPr lang="en-US" sz="26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SESSION PLAN</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60 minutes</a:t>
            </a:r>
            <a:endParaRPr lang="en-US" sz="3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914400"/>
        </p:xfrm>
        <a:graphic>
          <a:graphicData uri="http://schemas.openxmlformats.org/drawingml/2006/table">
            <a:tbl>
              <a:tblPr/>
              <a:tblGrid>
                <a:gridCol w="2926080"/>
                <a:gridCol w="8138160"/>
              </a:tblGrid>
              <a:tr h="0">
                <a:tc>
                  <a:txBody>
                    <a:bodyPr/>
                    <a:lstStyle/>
                    <a:p>
                      <a:pPr indent="0" marL="0">
                        <a:buNone/>
                      </a:pPr>
                      <a:r>
                        <a:rPr lang="en-US" sz="1800" b="1" dirty="0">
                          <a:solidFill>
                            <a:srgbClr val="17322E"/>
                          </a:solidFill>
                          <a:latin typeface="Arial" pitchFamily="34" charset="0"/>
                          <a:ea typeface="Arial" pitchFamily="34" charset="-122"/>
                          <a:cs typeface="Arial" pitchFamily="34" charset="-120"/>
                        </a:rPr>
                        <a:t>Part</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b="1" dirty="0">
                          <a:solidFill>
                            <a:srgbClr val="17322E"/>
                          </a:solidFill>
                          <a:latin typeface="Arial" pitchFamily="34" charset="0"/>
                          <a:ea typeface="Arial" pitchFamily="34" charset="-122"/>
                          <a:cs typeface="Arial" pitchFamily="34" charset="-120"/>
                        </a:rPr>
                        <a:t>What happens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Opening (10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Ask the group how long they usually wait for an answer before asking again.</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Input (15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The key ideas above.</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Activity (20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The case below, in small groups.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Discussion (10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The questions below.</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r h="0">
                <a:tc>
                  <a:txBody>
                    <a:bodyPr/>
                    <a:lstStyle/>
                    <a:p>
                      <a:pPr indent="0" marL="0">
                        <a:buNone/>
                      </a:pPr>
                      <a:r>
                        <a:rPr lang="en-US" sz="1800" dirty="0">
                          <a:solidFill>
                            <a:srgbClr val="3A4A45"/>
                          </a:solidFill>
                          <a:latin typeface="Arial" pitchFamily="34" charset="0"/>
                          <a:ea typeface="Arial" pitchFamily="34" charset="-122"/>
                          <a:cs typeface="Arial" pitchFamily="34" charset="-120"/>
                        </a:rPr>
                        <a:t>Close (5 minutes)</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c>
                  <a:txBody>
                    <a:bodyPr/>
                    <a:lstStyle/>
                    <a:p>
                      <a:pPr indent="0" marL="0">
                        <a:buNone/>
                      </a:pPr>
                      <a:r>
                        <a:rPr lang="en-US" sz="1800" dirty="0">
                          <a:solidFill>
                            <a:srgbClr val="3A4A45"/>
                          </a:solidFill>
                          <a:latin typeface="Arial" pitchFamily="34" charset="0"/>
                          <a:ea typeface="Arial" pitchFamily="34" charset="-122"/>
                          <a:cs typeface="Arial" pitchFamily="34" charset="-120"/>
                        </a:rPr>
                        <a:t>One change each person will try in practice.</a:t>
                      </a:r>
                      <a:endParaRPr lang="en-US" sz="1800" dirty="0">
                        <a:latin typeface="Arial" charset="0"/>
                        <a:ea typeface="Arial" charset="0"/>
                        <a:cs typeface="Arial" charset="0"/>
                      </a:endParaRPr>
                    </a:p>
                  </a:txBody>
                  <a:tcPr marL="91440" marR="91440" marT="45720" marB="45720" anchor="t">
                    <a:lnL w="9525" cap="flat" cmpd="sng" algn="ctr">
                      <a:solidFill>
                        <a:srgbClr val="DCD3C6"/>
                      </a:solidFill>
                      <a:prstDash val="solid"/>
                      <a:round/>
                      <a:headEnd type="none" w="med" len="med"/>
                      <a:tailEnd type="none" w="med" len="med"/>
                    </a:lnL>
                    <a:lnR w="9525" cap="flat" cmpd="sng" algn="ctr">
                      <a:solidFill>
                        <a:srgbClr val="DCD3C6"/>
                      </a:solidFill>
                      <a:prstDash val="solid"/>
                      <a:round/>
                      <a:headEnd type="none" w="med" len="med"/>
                      <a:tailEnd type="none" w="med" len="med"/>
                    </a:lnR>
                    <a:lnT w="9525" cap="flat" cmpd="sng" algn="ctr">
                      <a:solidFill>
                        <a:srgbClr val="DCD3C6"/>
                      </a:solidFill>
                      <a:prstDash val="solid"/>
                      <a:round/>
                      <a:headEnd type="none" w="med" len="med"/>
                      <a:tailEnd type="none" w="med" len="med"/>
                    </a:lnT>
                    <a:lnB w="9525" cap="flat" cmpd="sng" algn="ctr">
                      <a:solidFill>
                        <a:srgbClr val="DCD3C6"/>
                      </a:solidFill>
                      <a:prstDash val="solid"/>
                      <a:round/>
                      <a:headEnd type="none" w="med" len="med"/>
                      <a:tailEnd type="none" w="med" len="med"/>
                    </a:lnB>
                    <a:solidFill>
                      <a:srgbClr val="FFFFFF"/>
                    </a:solidFill>
                  </a:tcPr>
                </a:tc>
              </a:tr>
            </a:tbl>
          </a:graphicData>
        </a:graphic>
      </p:graphicFrame>
      <p:sp>
        <p:nvSpPr>
          <p:cNvPr id="5" name="Text 2"/>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FE7DD"/>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THE SHORT VERSION</a:t>
            </a:r>
            <a:endParaRPr lang="en-US" sz="1300" dirty="0"/>
          </a:p>
        </p:txBody>
      </p:sp>
      <p:sp>
        <p:nvSpPr>
          <p:cNvPr id="3" name="Text 1"/>
          <p:cNvSpPr/>
          <p:nvPr/>
        </p:nvSpPr>
        <p:spPr>
          <a:xfrm>
            <a:off x="548640" y="1280160"/>
            <a:ext cx="11064240" cy="4389120"/>
          </a:xfrm>
          <a:prstGeom prst="rect">
            <a:avLst/>
          </a:prstGeom>
          <a:noFill/>
          <a:ln/>
        </p:spPr>
        <p:txBody>
          <a:bodyPr wrap="square" rtlCol="0" anchor="ctr"/>
          <a:lstStyle/>
          <a:p>
            <a:pPr indent="0" marL="0">
              <a:buNone/>
            </a:pPr>
            <a:r>
              <a:rPr lang="en-US" sz="2800" dirty="0">
                <a:solidFill>
                  <a:srgbClr val="17322E"/>
                </a:solidFill>
                <a:latin typeface="Georgia" pitchFamily="34" charset="0"/>
                <a:ea typeface="Georgia" pitchFamily="34" charset="-122"/>
                <a:cs typeface="Georgia" pitchFamily="34" charset="-120"/>
              </a:rPr>
              <a:t>Socratic questioning is central to how CBT is taught. Studies link it with later symptom improvement in depression, though they don’t show that it causes that improvement. Its typical shape is quick, verbal and abstract, which needs adjusting for many disabled clients. And some beliefs it is used on are accurate, not distorted.</a:t>
            </a:r>
            <a:endParaRPr lang="en-US" sz="2800" dirty="0"/>
          </a:p>
        </p:txBody>
      </p:sp>
      <p:sp>
        <p:nvSpPr>
          <p:cNvPr id="4" name="Text 2"/>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KEY IDEAS (1 OF 2)</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to teach</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A 2015 narrative review found no direct evidence that the method itself is beneficial (Clark &amp; Egan, 2015). Two studies of cognitive therapy for depression have linked more Socratic questioning with greater symptom improvement by the next session, partly through change in thinking (Braun et al., 2015; Vittorio et al., 2022). They show an association, not that the technique causes the improvement.</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Pace and abstraction matter for fatigue, brain injury and processing differences.</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Guidance on CBT with intellectual disability recommends concrete examples, short sentences and visual supports (Hronis et al., 2017).</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KEY IDEAS (2 OF 2)</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to teach</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Clients who use AAC, write or sign may be read as less insightful in a rapid exchange.</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Questioning an accurate belief as if it were a distortion repeats the experience of being disbelieved.</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When discrimination is actually happening, the work may focus on its impact, the person’s choices, support and protection, rather than on disputing the belief.</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FE7DD"/>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ACTIVITY · FICTIONAL TEACHING EXAMPLE</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Reading the exchange</a:t>
            </a:r>
            <a:endParaRPr lang="en-US" sz="3200" dirty="0"/>
          </a:p>
        </p:txBody>
      </p:sp>
      <p:sp>
        <p:nvSpPr>
          <p:cNvPr id="4" name="Text 2"/>
          <p:cNvSpPr/>
          <p:nvPr/>
        </p:nvSpPr>
        <p:spPr>
          <a:xfrm>
            <a:off x="548640" y="1691640"/>
            <a:ext cx="11064240" cy="731520"/>
          </a:xfrm>
          <a:prstGeom prst="rect">
            <a:avLst/>
          </a:prstGeom>
          <a:noFill/>
          <a:ln/>
        </p:spPr>
        <p:txBody>
          <a:bodyPr wrap="square" rtlCol="0" anchor="t"/>
          <a:lstStyle/>
          <a:p>
            <a:pPr indent="0" marL="0">
              <a:buNone/>
            </a:pPr>
            <a:r>
              <a:rPr lang="en-US" sz="1900" dirty="0">
                <a:solidFill>
                  <a:srgbClr val="3A4A45"/>
                </a:solidFill>
                <a:latin typeface="Arial" pitchFamily="34" charset="0"/>
                <a:ea typeface="Arial" pitchFamily="34" charset="-122"/>
                <a:cs typeface="Arial" pitchFamily="34" charset="-120"/>
              </a:rPr>
              <a:t>Tadhg, 41, uses an AAC device after a brain injury. He has said he thinks his colleagues see him as slow. Read this short exchange, written for teaching:</a:t>
            </a:r>
            <a:endParaRPr lang="en-US" sz="1900" dirty="0"/>
          </a:p>
        </p:txBody>
      </p:sp>
      <p:sp>
        <p:nvSpPr>
          <p:cNvPr id="5" name="Text 3"/>
          <p:cNvSpPr/>
          <p:nvPr/>
        </p:nvSpPr>
        <p:spPr>
          <a:xfrm>
            <a:off x="822960" y="2514600"/>
            <a:ext cx="10607040" cy="3566160"/>
          </a:xfrm>
          <a:prstGeom prst="rect">
            <a:avLst/>
          </a:prstGeom>
          <a:noFill/>
          <a:ln/>
        </p:spPr>
        <p:txBody>
          <a:bodyPr wrap="square" rtlCol="0" anchor="t"/>
          <a:lstStyle/>
          <a:p>
            <a:pPr indent="0" marL="0">
              <a:buNone/>
            </a:pPr>
            <a:r>
              <a:rPr lang="en-US" sz="1300" b="1" dirty="0">
                <a:solidFill>
                  <a:srgbClr val="8A3D1E"/>
                </a:solidFill>
                <a:latin typeface="Arial" pitchFamily="34" charset="0"/>
                <a:ea typeface="Arial" pitchFamily="34" charset="-122"/>
                <a:cs typeface="Arial" pitchFamily="34" charset="-120"/>
              </a:rPr>
              <a:t>THERAPIST</a:t>
            </a:r>
            <a:endParaRPr lang="en-US" sz="1300" dirty="0"/>
          </a:p>
          <a:p>
            <a:pPr indent="0" marL="0">
              <a:spcAft>
                <a:spcPts val="1200"/>
              </a:spcAft>
              <a:buNone/>
            </a:pPr>
            <a:r>
              <a:rPr lang="en-US" sz="1900" dirty="0">
                <a:solidFill>
                  <a:srgbClr val="17322E"/>
                </a:solidFill>
                <a:latin typeface="Arial" pitchFamily="34" charset="0"/>
                <a:ea typeface="Arial" pitchFamily="34" charset="-122"/>
                <a:cs typeface="Arial" pitchFamily="34" charset="-120"/>
              </a:rPr>
              <a:t>You said your colleagues think you’re slow. What makes you think that? (Tadhg starts typing. After a few seconds the therapist adds:) Is it something they’ve said?</a:t>
            </a:r>
            <a:endParaRPr lang="en-US" sz="1300" dirty="0"/>
          </a:p>
          <a:p>
            <a:pPr indent="0" marL="0">
              <a:buNone/>
            </a:pPr>
            <a:r>
              <a:rPr lang="en-US" sz="1300" b="1" dirty="0">
                <a:solidFill>
                  <a:srgbClr val="8A3D1E"/>
                </a:solidFill>
                <a:latin typeface="Arial" pitchFamily="34" charset="0"/>
                <a:ea typeface="Arial" pitchFamily="34" charset="-122"/>
                <a:cs typeface="Arial" pitchFamily="34" charset="-120"/>
              </a:rPr>
              <a:t>TADHG</a:t>
            </a:r>
            <a:endParaRPr lang="en-US" sz="1300" dirty="0"/>
          </a:p>
          <a:p>
            <a:pPr indent="0" marL="0">
              <a:spcAft>
                <a:spcPts val="1200"/>
              </a:spcAft>
              <a:buNone/>
            </a:pPr>
            <a:r>
              <a:rPr lang="en-US" sz="1900" dirty="0">
                <a:solidFill>
                  <a:srgbClr val="17322E"/>
                </a:solidFill>
                <a:latin typeface="Arial" pitchFamily="34" charset="0"/>
                <a:ea typeface="Arial" pitchFamily="34" charset="-122"/>
                <a:cs typeface="Arial" pitchFamily="34" charset="-120"/>
              </a:rPr>
              <a:t>Meeting. Manager finished my sentence. Again.</a:t>
            </a:r>
            <a:endParaRPr lang="en-US" sz="1300" dirty="0"/>
          </a:p>
          <a:p>
            <a:pPr indent="0" marL="0">
              <a:buNone/>
            </a:pPr>
            <a:r>
              <a:rPr lang="en-US" sz="1300" b="1" dirty="0">
                <a:solidFill>
                  <a:srgbClr val="8A3D1E"/>
                </a:solidFill>
                <a:latin typeface="Arial" pitchFamily="34" charset="0"/>
                <a:ea typeface="Arial" pitchFamily="34" charset="-122"/>
                <a:cs typeface="Arial" pitchFamily="34" charset="-120"/>
              </a:rPr>
              <a:t>THERAPIST</a:t>
            </a:r>
            <a:endParaRPr lang="en-US" sz="1300" dirty="0"/>
          </a:p>
          <a:p>
            <a:pPr indent="0" marL="0">
              <a:spcAft>
                <a:spcPts val="1200"/>
              </a:spcAft>
              <a:buNone/>
            </a:pPr>
            <a:r>
              <a:rPr lang="en-US" sz="1900" dirty="0">
                <a:solidFill>
                  <a:srgbClr val="17322E"/>
                </a:solidFill>
                <a:latin typeface="Arial" pitchFamily="34" charset="0"/>
                <a:ea typeface="Arial" pitchFamily="34" charset="-122"/>
                <a:cs typeface="Arial" pitchFamily="34" charset="-120"/>
              </a:rPr>
              <a:t>So there could be other explanations. Maybe she was trying to help?</a:t>
            </a:r>
            <a:endParaRPr lang="en-US" sz="1300" dirty="0"/>
          </a:p>
        </p:txBody>
      </p:sp>
      <p:sp>
        <p:nvSpPr>
          <p:cNvPr id="6" name="Text 4"/>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ACTIVITY · IN THREES</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Check the exchange against these questions</a:t>
            </a:r>
            <a:endParaRPr lang="en-US" sz="3200" dirty="0"/>
          </a:p>
        </p:txBody>
      </p:sp>
      <p:sp>
        <p:nvSpPr>
          <p:cNvPr id="4" name="Text 2"/>
          <p:cNvSpPr/>
          <p:nvPr/>
        </p:nvSpPr>
        <p:spPr>
          <a:xfrm>
            <a:off x="548640" y="1783080"/>
            <a:ext cx="11064240" cy="4389120"/>
          </a:xfrm>
          <a:prstGeom prst="rect">
            <a:avLst/>
          </a:prstGeom>
          <a:noFill/>
          <a:ln/>
        </p:spPr>
        <p:txBody>
          <a:bodyPr wrap="square" rtlCol="0" anchor="t"/>
          <a:lstStyle/>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Did the therapist allow enough time for an answer?</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Check what Tadhg meant?</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Offer other ways to answer, such as yes/no or writing?</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Ask what actually happens at work before questioning the belief?</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Agree with Tadhg what the questioning is for?</a:t>
            </a:r>
            <a:endParaRPr lang="en-US" sz="2200" dirty="0"/>
          </a:p>
        </p:txBody>
      </p:sp>
      <p:sp>
        <p:nvSpPr>
          <p:cNvPr id="5" name="Text 3"/>
          <p:cNvSpPr/>
          <p:nvPr/>
        </p:nvSpPr>
        <p:spPr>
          <a:xfrm>
            <a:off x="548640" y="5669280"/>
            <a:ext cx="10972800" cy="457200"/>
          </a:xfrm>
          <a:prstGeom prst="rect">
            <a:avLst/>
          </a:prstGeom>
          <a:noFill/>
          <a:ln/>
        </p:spPr>
        <p:txBody>
          <a:bodyPr wrap="square" rtlCol="0" anchor="ctr"/>
          <a:lstStyle/>
          <a:p>
            <a:pPr indent="0" marL="0">
              <a:buNone/>
            </a:pPr>
            <a:r>
              <a:rPr lang="en-US" sz="2000" b="1" dirty="0">
                <a:solidFill>
                  <a:srgbClr val="17322E"/>
                </a:solidFill>
                <a:latin typeface="Arial" pitchFamily="34" charset="0"/>
                <a:ea typeface="Arial" pitchFamily="34" charset="-122"/>
                <a:cs typeface="Arial" pitchFamily="34" charset="-120"/>
              </a:rPr>
              <a:t>Then rewrite the therapist’s turns together.</a:t>
            </a:r>
            <a:endParaRPr lang="en-US" sz="2000" dirty="0"/>
          </a:p>
        </p:txBody>
      </p:sp>
      <p:sp>
        <p:nvSpPr>
          <p:cNvPr id="6" name="Text 4"/>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WORKSHEET</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Reading the exchange</a:t>
            </a:r>
            <a:endParaRPr lang="en-US" sz="3200" dirty="0"/>
          </a:p>
        </p:txBody>
      </p:sp>
      <p:sp>
        <p:nvSpPr>
          <p:cNvPr id="4" name="Text 2"/>
          <p:cNvSpPr/>
          <p:nvPr/>
        </p:nvSpPr>
        <p:spPr>
          <a:xfrm>
            <a:off x="548640" y="1737360"/>
            <a:ext cx="11064240" cy="4389120"/>
          </a:xfrm>
          <a:prstGeom prst="rect">
            <a:avLst/>
          </a:prstGeom>
          <a:noFill/>
          <a:ln/>
        </p:spPr>
        <p:txBody>
          <a:bodyPr wrap="square" rtlCol="0" anchor="t"/>
          <a:lstStyle/>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Where did the therapist not allow enough time?</a:t>
            </a:r>
            <a:endParaRPr lang="en-US" sz="2100" dirty="0"/>
          </a:p>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Where did they check, or fail to check, meaning?</a:t>
            </a:r>
            <a:endParaRPr lang="en-US" sz="2100" dirty="0"/>
          </a:p>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Was the belief questioned before the facts were explored?</a:t>
            </a:r>
            <a:endParaRPr lang="en-US" sz="2100" dirty="0"/>
          </a:p>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Rewrite the therapist’s turns.</a:t>
            </a:r>
            <a:endParaRPr lang="en-US" sz="2100" dirty="0"/>
          </a:p>
          <a:p>
            <a:pPr marL="342900" indent="-342900">
              <a:spcAft>
                <a:spcPts val="1000"/>
              </a:spcAft>
              <a:buSzPct val="100000"/>
              <a:buFont typeface="+mj-lt"/>
              <a:buAutoNum type="arabicPeriod" startAt="1"/>
            </a:pPr>
            <a:r>
              <a:rPr lang="en-US" sz="2100" dirty="0">
                <a:solidFill>
                  <a:srgbClr val="3A4A45"/>
                </a:solidFill>
                <a:latin typeface="Arial" pitchFamily="34" charset="0"/>
                <a:ea typeface="Arial" pitchFamily="34" charset="-122"/>
                <a:cs typeface="Arial" pitchFamily="34" charset="-120"/>
              </a:rPr>
              <a:t>If the belief is accurate, what would the work focus on instead?</a:t>
            </a:r>
            <a:endParaRPr lang="en-US" sz="21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WORKED EXAMPLE (1 OF 2)</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The exchange, rewritten</a:t>
            </a:r>
            <a:endParaRPr lang="en-US" sz="3200" dirty="0"/>
          </a:p>
        </p:txBody>
      </p:sp>
      <p:sp>
        <p:nvSpPr>
          <p:cNvPr id="4" name="Text 2"/>
          <p:cNvSpPr/>
          <p:nvPr/>
        </p:nvSpPr>
        <p:spPr>
          <a:xfrm>
            <a:off x="548640" y="1737360"/>
            <a:ext cx="11064240" cy="4389120"/>
          </a:xfrm>
          <a:prstGeom prst="rect">
            <a:avLst/>
          </a:prstGeom>
          <a:noFill/>
          <a:ln/>
        </p:spPr>
        <p:txBody>
          <a:bodyPr wrap="square" rtlCol="0" anchor="t"/>
          <a:lstStyle/>
          <a:p>
            <a:pPr indent="0" marL="0">
              <a:buNone/>
            </a:pPr>
            <a:r>
              <a:rPr lang="en-US" sz="1300" b="1" dirty="0">
                <a:solidFill>
                  <a:srgbClr val="8A3D1E"/>
                </a:solidFill>
                <a:latin typeface="Arial" pitchFamily="34" charset="0"/>
                <a:ea typeface="Arial" pitchFamily="34" charset="-122"/>
                <a:cs typeface="Arial" pitchFamily="34" charset="-120"/>
              </a:rPr>
              <a:t>THERAPIST</a:t>
            </a:r>
            <a:endParaRPr lang="en-US" sz="1300" dirty="0"/>
          </a:p>
          <a:p>
            <a:pPr indent="0" marL="0">
              <a:spcAft>
                <a:spcPts val="1200"/>
              </a:spcAft>
              <a:buNone/>
            </a:pPr>
            <a:r>
              <a:rPr lang="en-US" sz="1900" dirty="0">
                <a:solidFill>
                  <a:srgbClr val="3A4A45"/>
                </a:solidFill>
                <a:latin typeface="Arial" pitchFamily="34" charset="0"/>
                <a:ea typeface="Arial" pitchFamily="34" charset="-122"/>
                <a:cs typeface="Arial" pitchFamily="34" charset="-120"/>
              </a:rPr>
              <a:t>You said your colleagues think you’re slow. Take your time. Would you like to type, or shall I ask yes-or-no questions?</a:t>
            </a:r>
            <a:endParaRPr lang="en-US" sz="1300" dirty="0"/>
          </a:p>
          <a:p>
            <a:pPr indent="0" marL="0">
              <a:buNone/>
            </a:pPr>
            <a:r>
              <a:rPr lang="en-US" sz="1300" b="1" dirty="0">
                <a:solidFill>
                  <a:srgbClr val="8A3D1E"/>
                </a:solidFill>
                <a:latin typeface="Arial" pitchFamily="34" charset="0"/>
                <a:ea typeface="Arial" pitchFamily="34" charset="-122"/>
                <a:cs typeface="Arial" pitchFamily="34" charset="-120"/>
              </a:rPr>
              <a:t>TADHG</a:t>
            </a:r>
            <a:endParaRPr lang="en-US" sz="1300" dirty="0"/>
          </a:p>
          <a:p>
            <a:pPr indent="0" marL="0">
              <a:spcAft>
                <a:spcPts val="1200"/>
              </a:spcAft>
              <a:buNone/>
            </a:pPr>
            <a:r>
              <a:rPr lang="en-US" sz="1900" dirty="0">
                <a:solidFill>
                  <a:srgbClr val="3A4A45"/>
                </a:solidFill>
                <a:latin typeface="Arial" pitchFamily="34" charset="0"/>
                <a:ea typeface="Arial" pitchFamily="34" charset="-122"/>
                <a:cs typeface="Arial" pitchFamily="34" charset="-120"/>
              </a:rPr>
              <a:t>Type.</a:t>
            </a:r>
            <a:endParaRPr lang="en-US" sz="1300" dirty="0"/>
          </a:p>
          <a:p>
            <a:pPr indent="0" marL="0">
              <a:buNone/>
            </a:pPr>
            <a:r>
              <a:rPr lang="en-US" sz="1300" b="1" dirty="0">
                <a:solidFill>
                  <a:srgbClr val="8A3D1E"/>
                </a:solidFill>
                <a:latin typeface="Arial" pitchFamily="34" charset="0"/>
                <a:ea typeface="Arial" pitchFamily="34" charset="-122"/>
                <a:cs typeface="Arial" pitchFamily="34" charset="-120"/>
              </a:rPr>
              <a:t>TADHG</a:t>
            </a:r>
            <a:endParaRPr lang="en-US" sz="1300" dirty="0"/>
          </a:p>
          <a:p>
            <a:pPr indent="0" marL="0">
              <a:spcAft>
                <a:spcPts val="1200"/>
              </a:spcAft>
              <a:buNone/>
            </a:pPr>
            <a:r>
              <a:rPr lang="en-US" sz="1900" dirty="0">
                <a:solidFill>
                  <a:srgbClr val="3A4A45"/>
                </a:solidFill>
                <a:latin typeface="Arial" pitchFamily="34" charset="0"/>
                <a:ea typeface="Arial" pitchFamily="34" charset="-122"/>
                <a:cs typeface="Arial" pitchFamily="34" charset="-120"/>
              </a:rPr>
              <a:t>Meeting. Manager finished my sentence. Again.</a:t>
            </a:r>
            <a:endParaRPr lang="en-US" sz="1300" dirty="0"/>
          </a:p>
          <a:p>
            <a:pPr indent="0" marL="0">
              <a:buNone/>
            </a:pPr>
            <a:r>
              <a:rPr lang="en-US" sz="1300" b="1" dirty="0">
                <a:solidFill>
                  <a:srgbClr val="8A3D1E"/>
                </a:solidFill>
                <a:latin typeface="Arial" pitchFamily="34" charset="0"/>
                <a:ea typeface="Arial" pitchFamily="34" charset="-122"/>
                <a:cs typeface="Arial" pitchFamily="34" charset="-120"/>
              </a:rPr>
              <a:t>THERAPIST</a:t>
            </a:r>
            <a:endParaRPr lang="en-US" sz="1300" dirty="0"/>
          </a:p>
          <a:p>
            <a:pPr indent="0" marL="0">
              <a:spcAft>
                <a:spcPts val="1200"/>
              </a:spcAft>
              <a:buNone/>
            </a:pPr>
            <a:r>
              <a:rPr lang="en-US" sz="1900" dirty="0">
                <a:solidFill>
                  <a:srgbClr val="3A4A45"/>
                </a:solidFill>
                <a:latin typeface="Arial" pitchFamily="34" charset="0"/>
                <a:ea typeface="Arial" pitchFamily="34" charset="-122"/>
                <a:cs typeface="Arial" pitchFamily="34" charset="-120"/>
              </a:rPr>
              <a:t>Your manager finished your sentence, again. Have I got that right?</a:t>
            </a:r>
            <a:endParaRPr lang="en-US" sz="13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WORKED EXAMPLE (2 OF 2)</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The exchange, rewritten</a:t>
            </a:r>
            <a:endParaRPr lang="en-US" sz="3200" dirty="0"/>
          </a:p>
        </p:txBody>
      </p:sp>
      <p:sp>
        <p:nvSpPr>
          <p:cNvPr id="4" name="Text 2"/>
          <p:cNvSpPr/>
          <p:nvPr/>
        </p:nvSpPr>
        <p:spPr>
          <a:xfrm>
            <a:off x="548640" y="1737360"/>
            <a:ext cx="11064240" cy="4389120"/>
          </a:xfrm>
          <a:prstGeom prst="rect">
            <a:avLst/>
          </a:prstGeom>
          <a:noFill/>
          <a:ln/>
        </p:spPr>
        <p:txBody>
          <a:bodyPr wrap="square" rtlCol="0" anchor="t"/>
          <a:lstStyle/>
          <a:p>
            <a:pPr indent="0" marL="0">
              <a:buNone/>
            </a:pPr>
            <a:r>
              <a:rPr lang="en-US" sz="1300" b="1" dirty="0">
                <a:solidFill>
                  <a:srgbClr val="8A3D1E"/>
                </a:solidFill>
                <a:latin typeface="Arial" pitchFamily="34" charset="0"/>
                <a:ea typeface="Arial" pitchFamily="34" charset="-122"/>
                <a:cs typeface="Arial" pitchFamily="34" charset="-120"/>
              </a:rPr>
              <a:t>TADHG</a:t>
            </a:r>
            <a:endParaRPr lang="en-US" sz="1300" dirty="0"/>
          </a:p>
          <a:p>
            <a:pPr indent="0" marL="0">
              <a:spcAft>
                <a:spcPts val="1200"/>
              </a:spcAft>
              <a:buNone/>
            </a:pPr>
            <a:r>
              <a:rPr lang="en-US" sz="1900" dirty="0">
                <a:solidFill>
                  <a:srgbClr val="3A4A45"/>
                </a:solidFill>
                <a:latin typeface="Arial" pitchFamily="34" charset="0"/>
                <a:ea typeface="Arial" pitchFamily="34" charset="-122"/>
                <a:cs typeface="Arial" pitchFamily="34" charset="-120"/>
              </a:rPr>
              <a:t>Yes.</a:t>
            </a:r>
            <a:endParaRPr lang="en-US" sz="1300" dirty="0"/>
          </a:p>
          <a:p>
            <a:pPr indent="0" marL="0">
              <a:buNone/>
            </a:pPr>
            <a:r>
              <a:rPr lang="en-US" sz="1300" b="1" dirty="0">
                <a:solidFill>
                  <a:srgbClr val="8A3D1E"/>
                </a:solidFill>
                <a:latin typeface="Arial" pitchFamily="34" charset="0"/>
                <a:ea typeface="Arial" pitchFamily="34" charset="-122"/>
                <a:cs typeface="Arial" pitchFamily="34" charset="-120"/>
              </a:rPr>
              <a:t>THERAPIST</a:t>
            </a:r>
            <a:endParaRPr lang="en-US" sz="1300" dirty="0"/>
          </a:p>
          <a:p>
            <a:pPr indent="0" marL="0">
              <a:spcAft>
                <a:spcPts val="1200"/>
              </a:spcAft>
              <a:buNone/>
            </a:pPr>
            <a:r>
              <a:rPr lang="en-US" sz="1900" dirty="0">
                <a:solidFill>
                  <a:srgbClr val="3A4A45"/>
                </a:solidFill>
                <a:latin typeface="Arial" pitchFamily="34" charset="0"/>
                <a:ea typeface="Arial" pitchFamily="34" charset="-122"/>
                <a:cs typeface="Arial" pitchFamily="34" charset="-120"/>
              </a:rPr>
              <a:t>That sounds like something that actually happened, not just a thought. Would it help to talk about what happens in meetings, and what you’d want to be different?</a:t>
            </a:r>
            <a:endParaRPr lang="en-US" sz="13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FEEDBACK</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good looks like</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400" dirty="0">
                <a:solidFill>
                  <a:srgbClr val="3A4A45"/>
                </a:solidFill>
                <a:latin typeface="Arial" pitchFamily="34" charset="0"/>
                <a:ea typeface="Arial" pitchFamily="34" charset="-122"/>
                <a:cs typeface="Arial" pitchFamily="34" charset="-120"/>
              </a:rPr>
              <a:t>allows enough time and offers ways to answer;</a:t>
            </a:r>
            <a:endParaRPr lang="en-US" sz="2400" dirty="0"/>
          </a:p>
          <a:p>
            <a:pPr marL="228600" indent="-228600">
              <a:spcAft>
                <a:spcPts val="1000"/>
              </a:spcAft>
              <a:buSzPct val="100000"/>
              <a:buChar char="•"/>
            </a:pPr>
            <a:r>
              <a:rPr lang="en-US" sz="2400" dirty="0">
                <a:solidFill>
                  <a:srgbClr val="3A4A45"/>
                </a:solidFill>
                <a:latin typeface="Arial" pitchFamily="34" charset="0"/>
                <a:ea typeface="Arial" pitchFamily="34" charset="-122"/>
                <a:cs typeface="Arial" pitchFamily="34" charset="-120"/>
              </a:rPr>
              <a:t>checks meaning;</a:t>
            </a:r>
            <a:endParaRPr lang="en-US" sz="2400" dirty="0"/>
          </a:p>
          <a:p>
            <a:pPr marL="228600" indent="-228600">
              <a:spcAft>
                <a:spcPts val="1000"/>
              </a:spcAft>
              <a:buSzPct val="100000"/>
              <a:buChar char="•"/>
            </a:pPr>
            <a:r>
              <a:rPr lang="en-US" sz="2400" dirty="0">
                <a:solidFill>
                  <a:srgbClr val="3A4A45"/>
                </a:solidFill>
                <a:latin typeface="Arial" pitchFamily="34" charset="0"/>
                <a:ea typeface="Arial" pitchFamily="34" charset="-122"/>
                <a:cs typeface="Arial" pitchFamily="34" charset="-120"/>
              </a:rPr>
              <a:t>asks what happened before questioning the belief;</a:t>
            </a:r>
            <a:endParaRPr lang="en-US" sz="2400" dirty="0"/>
          </a:p>
          <a:p>
            <a:pPr marL="228600" indent="-228600">
              <a:spcAft>
                <a:spcPts val="1000"/>
              </a:spcAft>
              <a:buSzPct val="100000"/>
              <a:buChar char="•"/>
            </a:pPr>
            <a:r>
              <a:rPr lang="en-US" sz="2400" dirty="0">
                <a:solidFill>
                  <a:srgbClr val="3A4A45"/>
                </a:solidFill>
                <a:latin typeface="Arial" pitchFamily="34" charset="0"/>
                <a:ea typeface="Arial" pitchFamily="34" charset="-122"/>
                <a:cs typeface="Arial" pitchFamily="34" charset="-120"/>
              </a:rPr>
              <a:t>agrees the purpose of the questioning with Tadhg.</a:t>
            </a:r>
            <a:endParaRPr lang="en-US" sz="24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7322E"/>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D8B79C"/>
                </a:solidFill>
                <a:latin typeface="Arial" pitchFamily="34" charset="0"/>
                <a:ea typeface="Arial" pitchFamily="34" charset="-122"/>
                <a:cs typeface="Arial" pitchFamily="34" charset="-120"/>
              </a:rPr>
              <a:t>DISCUSSION</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F7F1EB"/>
                </a:solidFill>
                <a:latin typeface="Georgia" pitchFamily="34" charset="0"/>
                <a:ea typeface="Georgia" pitchFamily="34" charset="-122"/>
                <a:cs typeface="Georgia" pitchFamily="34" charset="-120"/>
              </a:rPr>
              <a:t>Questions to take back to practice</a:t>
            </a:r>
            <a:endParaRPr lang="en-US" sz="3200" dirty="0"/>
          </a:p>
        </p:txBody>
      </p:sp>
      <p:sp>
        <p:nvSpPr>
          <p:cNvPr id="4" name="Text 2"/>
          <p:cNvSpPr/>
          <p:nvPr/>
        </p:nvSpPr>
        <p:spPr>
          <a:xfrm>
            <a:off x="548640" y="1737360"/>
            <a:ext cx="11064240" cy="4434840"/>
          </a:xfrm>
          <a:prstGeom prst="rect">
            <a:avLst/>
          </a:prstGeom>
          <a:noFill/>
          <a:ln/>
        </p:spPr>
        <p:txBody>
          <a:bodyPr wrap="square" rtlCol="0" anchor="t"/>
          <a:lstStyle/>
          <a:p>
            <a:pPr marL="228600" indent="-228600">
              <a:spcAft>
                <a:spcPts val="1000"/>
              </a:spcAft>
              <a:buSzPct val="100000"/>
              <a:buChar char="•"/>
            </a:pPr>
            <a:r>
              <a:rPr lang="en-US" sz="2200" dirty="0">
                <a:solidFill>
                  <a:srgbClr val="F7F1EB"/>
                </a:solidFill>
                <a:latin typeface="Georgia" pitchFamily="34" charset="0"/>
                <a:ea typeface="Georgia" pitchFamily="34" charset="-122"/>
                <a:cs typeface="Georgia" pitchFamily="34" charset="-120"/>
              </a:rPr>
              <a:t>How do you check whether a belief is accurate before questioning it?</a:t>
            </a:r>
            <a:endParaRPr lang="en-US" sz="2200" dirty="0"/>
          </a:p>
          <a:p>
            <a:pPr marL="228600" indent="-228600">
              <a:spcAft>
                <a:spcPts val="1000"/>
              </a:spcAft>
              <a:buSzPct val="100000"/>
              <a:buChar char="•"/>
            </a:pPr>
            <a:r>
              <a:rPr lang="en-US" sz="2200" dirty="0">
                <a:solidFill>
                  <a:srgbClr val="F7F1EB"/>
                </a:solidFill>
                <a:latin typeface="Georgia" pitchFamily="34" charset="0"/>
                <a:ea typeface="Georgia" pitchFamily="34" charset="-122"/>
                <a:cs typeface="Georgia" pitchFamily="34" charset="-120"/>
              </a:rPr>
              <a:t>What signals tell you a client is tired rather than avoiding?</a:t>
            </a:r>
            <a:endParaRPr lang="en-US" sz="2200" dirty="0"/>
          </a:p>
          <a:p>
            <a:pPr marL="228600" indent="-228600">
              <a:spcAft>
                <a:spcPts val="1000"/>
              </a:spcAft>
              <a:buSzPct val="100000"/>
              <a:buChar char="•"/>
            </a:pPr>
            <a:r>
              <a:rPr lang="en-US" sz="2200" dirty="0">
                <a:solidFill>
                  <a:srgbClr val="F7F1EB"/>
                </a:solidFill>
                <a:latin typeface="Georgia" pitchFamily="34" charset="0"/>
                <a:ea typeface="Georgia" pitchFamily="34" charset="-122"/>
                <a:cs typeface="Georgia" pitchFamily="34" charset="-120"/>
              </a:rPr>
              <a:t>How would you offer non-verbal ways to answer?</a:t>
            </a:r>
            <a:endParaRPr lang="en-US" sz="2200" dirty="0"/>
          </a:p>
          <a:p>
            <a:pPr marL="228600" indent="-228600">
              <a:spcAft>
                <a:spcPts val="1000"/>
              </a:spcAft>
              <a:buSzPct val="100000"/>
              <a:buChar char="•"/>
            </a:pPr>
            <a:r>
              <a:rPr lang="en-US" sz="2200" dirty="0">
                <a:solidFill>
                  <a:srgbClr val="F7F1EB"/>
                </a:solidFill>
                <a:latin typeface="Georgia" pitchFamily="34" charset="0"/>
                <a:ea typeface="Georgia" pitchFamily="34" charset="-122"/>
                <a:cs typeface="Georgia" pitchFamily="34" charset="-120"/>
              </a:rPr>
              <a:t>Who chooses which contradictions get explored?</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BFD0CB"/>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COMMON MISUNDERSTANDINGS</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17322E"/>
                </a:solidFill>
                <a:latin typeface="Georgia" pitchFamily="34" charset="0"/>
                <a:ea typeface="Georgia" pitchFamily="34" charset="-122"/>
                <a:cs typeface="Georgia" pitchFamily="34" charset="-120"/>
              </a:rPr>
              <a:t>What this session is not saying</a:t>
            </a:r>
            <a:endParaRPr lang="en-US" sz="3200" dirty="0"/>
          </a:p>
        </p:txBody>
      </p:sp>
      <p:sp>
        <p:nvSpPr>
          <p:cNvPr id="4" name="Text 2"/>
          <p:cNvSpPr/>
          <p:nvPr/>
        </p:nvSpPr>
        <p:spPr>
          <a:xfrm>
            <a:off x="548640" y="1828800"/>
            <a:ext cx="11064240" cy="4343400"/>
          </a:xfrm>
          <a:prstGeom prst="rect">
            <a:avLst/>
          </a:prstGeom>
          <a:noFill/>
          <a:ln/>
        </p:spPr>
        <p:txBody>
          <a:bodyPr wrap="square" rtlCol="0" anchor="t"/>
          <a:lstStyle/>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“Adapting means questioning less.” It means questioning differently, and with permission.</a:t>
            </a:r>
            <a:endParaRPr lang="en-US" sz="2200" dirty="0"/>
          </a:p>
          <a:p>
            <a:pPr marL="228600" indent="-228600">
              <a:spcAft>
                <a:spcPts val="1000"/>
              </a:spcAft>
              <a:buSzPct val="100000"/>
              <a:buChar char="•"/>
            </a:pPr>
            <a:r>
              <a:rPr lang="en-US" sz="2200" dirty="0">
                <a:solidFill>
                  <a:srgbClr val="3A4A45"/>
                </a:solidFill>
                <a:latin typeface="Arial" pitchFamily="34" charset="0"/>
                <a:ea typeface="Arial" pitchFamily="34" charset="-122"/>
                <a:cs typeface="Arial" pitchFamily="34" charset="-120"/>
              </a:rPr>
              <a:t>“A long silence means resistance.” It may mean thinking, tiredness or composing an answer.</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7322E"/>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D8B79C"/>
                </a:solidFill>
                <a:latin typeface="Arial" pitchFamily="34" charset="0"/>
                <a:ea typeface="Arial" pitchFamily="34" charset="-122"/>
                <a:cs typeface="Arial" pitchFamily="34" charset="-120"/>
              </a:rPr>
              <a:t>CLOSE</a:t>
            </a:r>
            <a:endParaRPr lang="en-US" sz="1300" dirty="0"/>
          </a:p>
        </p:txBody>
      </p:sp>
      <p:sp>
        <p:nvSpPr>
          <p:cNvPr id="3" name="Text 1"/>
          <p:cNvSpPr/>
          <p:nvPr/>
        </p:nvSpPr>
        <p:spPr>
          <a:xfrm>
            <a:off x="548640" y="777240"/>
            <a:ext cx="11064240" cy="822960"/>
          </a:xfrm>
          <a:prstGeom prst="rect">
            <a:avLst/>
          </a:prstGeom>
          <a:noFill/>
          <a:ln/>
        </p:spPr>
        <p:txBody>
          <a:bodyPr wrap="square" rtlCol="0" anchor="ctr"/>
          <a:lstStyle/>
          <a:p>
            <a:pPr indent="0" marL="0">
              <a:buNone/>
            </a:pPr>
            <a:r>
              <a:rPr lang="en-US" sz="3200" dirty="0">
                <a:solidFill>
                  <a:srgbClr val="F7F1EB"/>
                </a:solidFill>
                <a:latin typeface="Georgia" pitchFamily="34" charset="0"/>
                <a:ea typeface="Georgia" pitchFamily="34" charset="-122"/>
                <a:cs typeface="Georgia" pitchFamily="34" charset="-120"/>
              </a:rPr>
              <a:t>One change you will try in practice</a:t>
            </a:r>
            <a:endParaRPr lang="en-US" sz="3200" dirty="0"/>
          </a:p>
        </p:txBody>
      </p:sp>
      <p:sp>
        <p:nvSpPr>
          <p:cNvPr id="4" name="Text 2"/>
          <p:cNvSpPr/>
          <p:nvPr/>
        </p:nvSpPr>
        <p:spPr>
          <a:xfrm>
            <a:off x="548640" y="1920240"/>
            <a:ext cx="11064240" cy="4251960"/>
          </a:xfrm>
          <a:prstGeom prst="rect">
            <a:avLst/>
          </a:prstGeom>
          <a:noFill/>
          <a:ln/>
        </p:spPr>
        <p:txBody>
          <a:bodyPr wrap="square" rtlCol="0" anchor="t"/>
          <a:lstStyle/>
          <a:p>
            <a:pPr marL="228600" indent="-228600">
              <a:spcAft>
                <a:spcPts val="1000"/>
              </a:spcAft>
              <a:buSzPct val="100000"/>
              <a:buChar char="•"/>
            </a:pPr>
            <a:r>
              <a:rPr lang="en-US" sz="2200" dirty="0">
                <a:solidFill>
                  <a:srgbClr val="BFD0CB"/>
                </a:solidFill>
                <a:latin typeface="Arial" pitchFamily="34" charset="0"/>
                <a:ea typeface="Arial" pitchFamily="34" charset="-122"/>
                <a:cs typeface="Arial" pitchFamily="34" charset="-120"/>
              </a:rPr>
              <a:t>Follow-up: in one session this week, each participant deliberately waits longer and offers a choice of how to answer.</a:t>
            </a:r>
            <a:endParaRPr lang="en-US" sz="2200" dirty="0"/>
          </a:p>
          <a:p>
            <a:pPr marL="228600" indent="-228600">
              <a:spcAft>
                <a:spcPts val="1000"/>
              </a:spcAft>
              <a:buSzPct val="100000"/>
              <a:buChar char="•"/>
            </a:pPr>
            <a:r>
              <a:rPr lang="en-US" sz="2200" dirty="0">
                <a:solidFill>
                  <a:srgbClr val="BFD0CB"/>
                </a:solidFill>
                <a:latin typeface="Arial" pitchFamily="34" charset="0"/>
                <a:ea typeface="Arial" pitchFamily="34" charset="-122"/>
                <a:cs typeface="Arial" pitchFamily="34" charset="-120"/>
              </a:rPr>
              <a:t>Review: next session, ask what changed in the client’s answers.</a:t>
            </a:r>
            <a:endParaRPr lang="en-US" sz="2200" dirty="0"/>
          </a:p>
        </p:txBody>
      </p:sp>
      <p:sp>
        <p:nvSpPr>
          <p:cNvPr id="5" name="Text 3"/>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BFD0CB"/>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1EB"/>
        </a:solidFill>
      </p:bgPr>
    </p:bg>
    <p:spTree>
      <p:nvGrpSpPr>
        <p:cNvPr id="1" name=""/>
        <p:cNvGrpSpPr/>
        <p:nvPr/>
      </p:nvGrpSpPr>
      <p:grpSpPr>
        <a:xfrm>
          <a:off x="0" y="0"/>
          <a:ext cx="0" cy="0"/>
          <a:chOff x="0" y="0"/>
          <a:chExt cx="0" cy="0"/>
        </a:xfrm>
      </p:grpSpPr>
      <p:sp>
        <p:nvSpPr>
          <p:cNvPr id="2" name="Text 0"/>
          <p:cNvSpPr/>
          <p:nvPr/>
        </p:nvSpPr>
        <p:spPr>
          <a:xfrm>
            <a:off x="548640" y="411480"/>
            <a:ext cx="10972800" cy="365760"/>
          </a:xfrm>
          <a:prstGeom prst="rect">
            <a:avLst/>
          </a:prstGeom>
          <a:noFill/>
          <a:ln/>
        </p:spPr>
        <p:txBody>
          <a:bodyPr wrap="square" rtlCol="0" anchor="ctr"/>
          <a:lstStyle/>
          <a:p>
            <a:pPr indent="0" marL="0">
              <a:buNone/>
            </a:pPr>
            <a:r>
              <a:rPr lang="en-US" sz="1300" b="1" spc="200" kern="0" dirty="0">
                <a:solidFill>
                  <a:srgbClr val="8A3D1E"/>
                </a:solidFill>
                <a:latin typeface="Arial" pitchFamily="34" charset="0"/>
                <a:ea typeface="Arial" pitchFamily="34" charset="-122"/>
                <a:cs typeface="Arial" pitchFamily="34" charset="-120"/>
              </a:rPr>
              <a:t>REFERENCES AND CREDIT</a:t>
            </a:r>
            <a:endParaRPr lang="en-US" sz="1300" dirty="0"/>
          </a:p>
        </p:txBody>
      </p:sp>
      <p:sp>
        <p:nvSpPr>
          <p:cNvPr id="3" name="Text 1"/>
          <p:cNvSpPr/>
          <p:nvPr/>
        </p:nvSpPr>
        <p:spPr>
          <a:xfrm>
            <a:off x="548640" y="914400"/>
            <a:ext cx="11064240" cy="5303520"/>
          </a:xfrm>
          <a:prstGeom prst="rect">
            <a:avLst/>
          </a:prstGeom>
          <a:noFill/>
          <a:ln/>
        </p:spPr>
        <p:txBody>
          <a:bodyPr wrap="square" rtlCol="0" anchor="t"/>
          <a:lstStyle/>
          <a:p>
            <a:pPr indent="0" marL="0">
              <a:spcAft>
                <a:spcPts val="800"/>
              </a:spcAft>
              <a:buNone/>
            </a:pPr>
            <a:r>
              <a:rPr lang="en-US" sz="1300" dirty="0">
                <a:solidFill>
                  <a:srgbClr val="3A4A45"/>
                </a:solidFill>
                <a:latin typeface="Arial" pitchFamily="34" charset="0"/>
                <a:ea typeface="Arial" pitchFamily="34" charset="-122"/>
                <a:cs typeface="Arial" pitchFamily="34" charset="-120"/>
              </a:rPr>
              <a:t>Clark, G. I. &amp; Egan, S. J. (2015), “The Socratic method in cognitive behavioural therapy: A narrative review”, Cognitive Therapy and Research, 39(6), 863–879. doi:10.1007/s10608-015-9707-3.</a:t>
            </a:r>
            <a:endParaRPr lang="en-US" sz="1300" dirty="0"/>
          </a:p>
          <a:p>
            <a:pPr indent="0" marL="0">
              <a:spcAft>
                <a:spcPts val="800"/>
              </a:spcAft>
              <a:buNone/>
            </a:pPr>
            <a:r>
              <a:rPr lang="en-US" sz="1300" dirty="0">
                <a:solidFill>
                  <a:srgbClr val="3A4A45"/>
                </a:solidFill>
                <a:latin typeface="Arial" pitchFamily="34" charset="0"/>
                <a:ea typeface="Arial" pitchFamily="34" charset="-122"/>
                <a:cs typeface="Arial" pitchFamily="34" charset="-120"/>
              </a:rPr>
              <a:t>Hronis, A., Roberts, L. &amp; Kneebone, I. I. (2017), “A review of cognitive impairments in children with intellectual disabilities: Implications for cognitive behaviour therapy”, British Journal of Clinical Psychology, 56, 189–207. doi:10.1111/bjc.12133.</a:t>
            </a:r>
            <a:endParaRPr lang="en-US" sz="1300" dirty="0"/>
          </a:p>
          <a:p>
            <a:pPr indent="0" marL="0">
              <a:spcAft>
                <a:spcPts val="800"/>
              </a:spcAft>
              <a:buNone/>
            </a:pPr>
            <a:r>
              <a:rPr lang="en-US" sz="1300" dirty="0">
                <a:solidFill>
                  <a:srgbClr val="3A4A45"/>
                </a:solidFill>
                <a:latin typeface="Arial" pitchFamily="34" charset="0"/>
                <a:ea typeface="Arial" pitchFamily="34" charset="-122"/>
                <a:cs typeface="Arial" pitchFamily="34" charset="-120"/>
              </a:rPr>
              <a:t>Braun, J. D., Strunk, D. R., Sasso, K. E. &amp; Cooper, A. A. (2015), “Therapist use of Socratic questioning predicts session-to-session symptom change in cognitive therapy for depression”, Behaviour Research and Therapy, 70, 32–37. doi:10.1016/j.brat.2015.05.004. In 55 outpatients, more Socratic questioning in a session predicted greater symptom improvement by the next session; the design cannot show causation.</a:t>
            </a:r>
            <a:endParaRPr lang="en-US" sz="1300" dirty="0"/>
          </a:p>
          <a:p>
            <a:pPr indent="0" marL="0">
              <a:spcAft>
                <a:spcPts val="800"/>
              </a:spcAft>
              <a:buNone/>
            </a:pPr>
            <a:r>
              <a:rPr lang="en-US" sz="1300" dirty="0">
                <a:solidFill>
                  <a:srgbClr val="3A4A45"/>
                </a:solidFill>
                <a:latin typeface="Arial" pitchFamily="34" charset="0"/>
                <a:ea typeface="Arial" pitchFamily="34" charset="-122"/>
                <a:cs typeface="Arial" pitchFamily="34" charset="-120"/>
              </a:rPr>
              <a:t>Vittorio, L. N., Murphy, S. T., Braun, J. D. &amp; Strunk, D. R. (2022), “Using Socratic questioning to promote cognitive change and achieve depressive symptom reduction: Evidence of cognitive change as a mediator”, Behaviour Research and Therapy, 150, 104035. doi:10.1016/j.brat.2022.104035. Change in thinking partly explained the link between Socratic questioning and later symptom improvement.</a:t>
            </a:r>
            <a:endParaRPr lang="en-US" sz="1300" dirty="0"/>
          </a:p>
          <a:p>
            <a:pPr indent="0" marL="0">
              <a:buNone/>
            </a:pPr>
            <a:r>
              <a:rPr lang="en-US" sz="1300" i="1" dirty="0">
                <a:solidFill>
                  <a:srgbClr val="6B7A75"/>
                </a:solidFill>
                <a:latin typeface="Arial" pitchFamily="34" charset="0"/>
                <a:ea typeface="Arial" pitchFamily="34" charset="-122"/>
                <a:cs typeface="Arial" pitchFamily="34" charset="-120"/>
              </a:rPr>
              <a:t>The session plan, activities and facilitator material are this site’s own teaching material (Our framework). People in the activities are fictional. Adapted from Donaghey, C. (2026), Socratic Questioning Through a Disability Lens: Teaching Sheet, Disability in Psychotherapy, https://disabilityinpsychotherapy.online/for-trainers-and-course-leaders/socratic-questioning/. Shared under CC BY-NC 4.0, with an extra permission to teach from it on fee-paying courses.</a:t>
            </a:r>
            <a:endParaRPr lang="en-US" sz="1300" dirty="0"/>
          </a:p>
        </p:txBody>
      </p:sp>
      <p:sp>
        <p:nvSpPr>
          <p:cNvPr id="4" name="Text 2"/>
          <p:cNvSpPr/>
          <p:nvPr/>
        </p:nvSpPr>
        <p:spPr>
          <a:xfrm>
            <a:off x="548640" y="6355080"/>
            <a:ext cx="10972800" cy="320040"/>
          </a:xfrm>
          <a:prstGeom prst="rect">
            <a:avLst/>
          </a:prstGeom>
          <a:noFill/>
          <a:ln/>
        </p:spPr>
        <p:txBody>
          <a:bodyPr wrap="square" rtlCol="0" anchor="ctr"/>
          <a:lstStyle/>
          <a:p>
            <a:pPr indent="0" marL="0">
              <a:buNone/>
            </a:pPr>
            <a:r>
              <a:rPr lang="en-US" sz="1100" dirty="0">
                <a:solidFill>
                  <a:srgbClr val="6B7A75"/>
                </a:solidFill>
                <a:latin typeface="Arial" pitchFamily="34" charset="0"/>
                <a:ea typeface="Arial" pitchFamily="34" charset="-122"/>
                <a:cs typeface="Arial" pitchFamily="34" charset="-120"/>
              </a:rPr>
              <a:t>Socratic Questioning Through a Disability Lens · Disability in Psychotherapy · CC BY-NC 4.0</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Socratic Questioning Through a Disability Lens: Teaching Session</dc:title>
  <dc:subject>PptxGenJS Presentation</dc:subject>
  <dc:creator>Casey Donaghey, Disability in Psychotherapy</dc:creator>
  <cp:lastModifiedBy>Casey Donaghey, Disability in Psychotherapy</cp:lastModifiedBy>
  <cp:revision>1</cp:revision>
  <dcterms:created xsi:type="dcterms:W3CDTF">2026-10-12T14:06:16Z</dcterms:created>
  <dcterms:modified xsi:type="dcterms:W3CDTF">2026-10-12T14:06:16Z</dcterms:modified>
</cp:coreProperties>
</file>