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SESSION
Participants need: no prior reading.
You need: this sheet. The Internalised Ableism page has more depth if you want it.
Preparation time: about 45 minutes the first time.
Materials: the case, the worked example and the worksheet below, shared in advance in accessible formats.
RUNNING THE SESSION ACCESSIBLY
Share materials in advance, in accessible formats, and use captions for any video.
Build in breaks, and allow people to take part by speaking, writing or listening.
Assume some participants are disabled. Don’t ask anyone to disclose, or to speak for disabled people as a group.
Agree how personal material will be handled before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these agreements aloud. Agree how personal material will be handled: it stays in the room, and anyone can pass on any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(10 minutes): ask the group to list messages about rest, help and productivity that they picked up in training or at work.
Input (15 minutes): the key ideas above.
Activity (20 minutes): the case below, in small groups.
Discussion (10 minutes): the questions below.
Close (5 minutes): one change each person will try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LIKELY ANSWERS
- “It’s internalised ableism.” → It might be. What else could it be? What would Fionn say?
- “He should learn to rest.” → That’s a new rule. What happens if we explore the old one first?
- “Autistic people often like finishing things.” → Some do. Is that true for Fionn? Ask rather than assume either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framework
Fionn says he has to “earn” rest by finishing every task first. Before deciding it’s internalised ableism, hold several possible meanings open:
Rest feels morally undeserved.Unfinished tasks cause real, practical anxiety.Earlier criticism shaped a rigid rule.Finishing a task is genuinely satisfying for him.Several of these at once.
An open first question: “What happens for you if you rest before everything is finished?” That is more open than asking straight away who taught him an ableist belief.
TherapistWhat happens for you if you rest before everything is finished?FionnI can’t switch off. And I hear my old manager saying I’m not pulling my weight.TherapistSo there’s a feeling of not switching off, and there’s a voice. Can we look at each of those?
Facilitator commentary. The therapist separates two things Fionn said, without naming either as ableism, and without replacing his rule with a rule about self-care or pride. If the old manager’s voice turns out to carry a message about disability and worth, that is where internalised ableism can be explored. That would come from Fionn’s account, not from the therapist’s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DIFFICULT MOMENTS
- “We can’t accommodate every possible need.” → Name the barrier in front of you, the learning or clinical aim, the alternatives that exist, and who can authorise a change.
- “Everyone has difficulties.” → Agree, then come back to this specific barrier and its unequal effects.
- A participant shares a harmful experience → Thank them. Offer a choice to carry on, pause, or talk privately afterwards. Don’t turn their story into the case study.
- Someone asks a participant to speak for disabled people → Redirect the question to the material, and say that no one here represents a group.
- Someone equates needing support with being less competent → Ask which professional competence is in question, and how it is actually being assessed.
- You get something wrong → Name the assumption, correct it, and say what you will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322E"/>
        </a:solidFill>
      </p:bgPr>
    </p:bg>
    <p:spTree>
      <p:nvGrpSpPr>
        <p:cNvPr id="1" name=""/>
        <p:cNvGrpSpPr/>
        <p:nvPr/>
      </p:nvGrpSpPr>
      <p:grpSpPr>
        <a:xfrm>
          <a:off x="0" y="0"/>
          <a:ext cx="0" cy="0"/>
          <a:chOff x="0" y="0"/>
          <a:chExt cx="0" cy="0"/>
        </a:xfrm>
      </p:grpSpPr>
      <p:sp>
        <p:nvSpPr>
          <p:cNvPr id="2" name="Text 0"/>
          <p:cNvSpPr/>
          <p:nvPr/>
        </p:nvSpPr>
        <p:spPr>
          <a:xfrm>
            <a:off x="548640" y="1463040"/>
            <a:ext cx="10972800" cy="365760"/>
          </a:xfrm>
          <a:prstGeom prst="rect">
            <a:avLst/>
          </a:prstGeom>
          <a:noFill/>
          <a:ln/>
        </p:spPr>
        <p:txBody>
          <a:bodyPr wrap="square" rtlCol="0" anchor="ctr"/>
          <a:lstStyle/>
          <a:p>
            <a:pPr indent="0" marL="0">
              <a:buNone/>
            </a:pPr>
            <a:r>
              <a:rPr lang="en-US" sz="1400" b="1" spc="300" kern="0" dirty="0">
                <a:solidFill>
                  <a:srgbClr val="D8B79C"/>
                </a:solidFill>
                <a:latin typeface="Arial" pitchFamily="34" charset="0"/>
                <a:ea typeface="Arial" pitchFamily="34" charset="-122"/>
                <a:cs typeface="Arial" pitchFamily="34" charset="-120"/>
              </a:rPr>
              <a:t>TEACHING SHEET 05 · 60 MINUTES</a:t>
            </a:r>
            <a:endParaRPr lang="en-US" sz="1400" dirty="0"/>
          </a:p>
        </p:txBody>
      </p:sp>
      <p:sp>
        <p:nvSpPr>
          <p:cNvPr id="3" name="Text 1"/>
          <p:cNvSpPr/>
          <p:nvPr/>
        </p:nvSpPr>
        <p:spPr>
          <a:xfrm>
            <a:off x="548640" y="1920240"/>
            <a:ext cx="11064240" cy="1645920"/>
          </a:xfrm>
          <a:prstGeom prst="rect">
            <a:avLst/>
          </a:prstGeom>
          <a:noFill/>
          <a:ln/>
        </p:spPr>
        <p:txBody>
          <a:bodyPr wrap="square" rtlCol="0" anchor="t"/>
          <a:lstStyle/>
          <a:p>
            <a:pPr indent="0" marL="0">
              <a:buNone/>
            </a:pPr>
            <a:r>
              <a:rPr lang="en-US" sz="5000" dirty="0">
                <a:solidFill>
                  <a:srgbClr val="F7F1EB"/>
                </a:solidFill>
                <a:latin typeface="Georgia" pitchFamily="34" charset="0"/>
                <a:ea typeface="Georgia" pitchFamily="34" charset="-122"/>
                <a:cs typeface="Georgia" pitchFamily="34" charset="-120"/>
              </a:rPr>
              <a:t>Internalised Ableism</a:t>
            </a:r>
            <a:endParaRPr lang="en-US" sz="5000" dirty="0"/>
          </a:p>
        </p:txBody>
      </p:sp>
      <p:sp>
        <p:nvSpPr>
          <p:cNvPr id="4" name="Text 2"/>
          <p:cNvSpPr/>
          <p:nvPr/>
        </p:nvSpPr>
        <p:spPr>
          <a:xfrm>
            <a:off x="548640" y="3749040"/>
            <a:ext cx="10972800" cy="822960"/>
          </a:xfrm>
          <a:prstGeom prst="rect">
            <a:avLst/>
          </a:prstGeom>
          <a:noFill/>
          <a:ln/>
        </p:spPr>
        <p:txBody>
          <a:bodyPr wrap="square" rtlCol="0" anchor="ctr"/>
          <a:lstStyle/>
          <a:p>
            <a:pPr indent="0" marL="0">
              <a:buNone/>
            </a:pPr>
            <a:r>
              <a:rPr lang="en-US" sz="2600" i="1" dirty="0">
                <a:solidFill>
                  <a:srgbClr val="E7B89A"/>
                </a:solidFill>
                <a:latin typeface="Georgia" pitchFamily="34" charset="0"/>
                <a:ea typeface="Georgia" pitchFamily="34" charset="-122"/>
                <a:cs typeface="Georgia" pitchFamily="34" charset="-120"/>
              </a:rPr>
              <a:t>Whose standards are shaping how I judge myself?</a:t>
            </a:r>
            <a:endParaRPr lang="en-US" sz="26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BFD0CB"/>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BEFORE WE START</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How this session will work</a:t>
            </a:r>
            <a:endParaRPr lang="en-US" sz="3200" dirty="0"/>
          </a:p>
        </p:txBody>
      </p:sp>
      <p:sp>
        <p:nvSpPr>
          <p:cNvPr id="4" name="Shape 2"/>
          <p:cNvSpPr/>
          <p:nvPr/>
        </p:nvSpPr>
        <p:spPr>
          <a:xfrm>
            <a:off x="548640" y="1920240"/>
            <a:ext cx="5440680" cy="1600200"/>
          </a:xfrm>
          <a:prstGeom prst="roundRect">
            <a:avLst>
              <a:gd name="adj" fmla="val 6857"/>
            </a:avLst>
          </a:prstGeom>
          <a:solidFill>
            <a:srgbClr val="FFFFFF"/>
          </a:solidFill>
          <a:ln w="12700">
            <a:solidFill>
              <a:srgbClr val="DCD3C6"/>
            </a:solidFill>
            <a:prstDash val="solid"/>
          </a:ln>
        </p:spPr>
      </p:sp>
      <p:sp>
        <p:nvSpPr>
          <p:cNvPr id="5" name="Text 3"/>
          <p:cNvSpPr/>
          <p:nvPr/>
        </p:nvSpPr>
        <p:spPr>
          <a:xfrm>
            <a:off x="822960" y="2103120"/>
            <a:ext cx="4937760" cy="1280160"/>
          </a:xfrm>
          <a:prstGeom prst="rect">
            <a:avLst/>
          </a:prstGeom>
          <a:noFill/>
          <a:ln/>
        </p:spPr>
        <p:txBody>
          <a:bodyPr wrap="square" rtlCol="0" anchor="t"/>
          <a:lstStyle/>
          <a:p>
            <a:pPr indent="0" marL="0">
              <a:buNone/>
            </a:pPr>
            <a:r>
              <a:rPr lang="en-US" sz="2200" b="1" dirty="0">
                <a:solidFill>
                  <a:srgbClr val="17322E"/>
                </a:solidFill>
                <a:latin typeface="Arial" pitchFamily="34" charset="0"/>
                <a:ea typeface="Arial" pitchFamily="34" charset="-122"/>
                <a:cs typeface="Arial" pitchFamily="34" charset="-120"/>
              </a:rPr>
              <a:t>Take part your way</a:t>
            </a:r>
            <a:endParaRPr lang="en-US" sz="2200" dirty="0"/>
          </a:p>
          <a:p>
            <a:pPr indent="0" marL="0">
              <a:buNone/>
            </a:pPr>
            <a:r>
              <a:rPr lang="en-US" sz="1800" dirty="0">
                <a:solidFill>
                  <a:srgbClr val="3A4A45"/>
                </a:solidFill>
                <a:latin typeface="Arial" pitchFamily="34" charset="0"/>
                <a:ea typeface="Arial" pitchFamily="34" charset="-122"/>
                <a:cs typeface="Arial" pitchFamily="34" charset="-120"/>
              </a:rPr>
              <a:t>Speak, write or listen. All three count.</a:t>
            </a:r>
            <a:endParaRPr lang="en-US" sz="2200" dirty="0"/>
          </a:p>
        </p:txBody>
      </p:sp>
      <p:sp>
        <p:nvSpPr>
          <p:cNvPr id="6" name="Shape 4"/>
          <p:cNvSpPr/>
          <p:nvPr/>
        </p:nvSpPr>
        <p:spPr>
          <a:xfrm>
            <a:off x="6172200" y="1920240"/>
            <a:ext cx="5440680" cy="1600200"/>
          </a:xfrm>
          <a:prstGeom prst="roundRect">
            <a:avLst>
              <a:gd name="adj" fmla="val 6857"/>
            </a:avLst>
          </a:prstGeom>
          <a:solidFill>
            <a:srgbClr val="FFFFFF"/>
          </a:solidFill>
          <a:ln w="12700">
            <a:solidFill>
              <a:srgbClr val="DCD3C6"/>
            </a:solidFill>
            <a:prstDash val="solid"/>
          </a:ln>
        </p:spPr>
      </p:sp>
      <p:sp>
        <p:nvSpPr>
          <p:cNvPr id="7" name="Text 5"/>
          <p:cNvSpPr/>
          <p:nvPr/>
        </p:nvSpPr>
        <p:spPr>
          <a:xfrm>
            <a:off x="6446520" y="2103120"/>
            <a:ext cx="4937760" cy="1280160"/>
          </a:xfrm>
          <a:prstGeom prst="rect">
            <a:avLst/>
          </a:prstGeom>
          <a:noFill/>
          <a:ln/>
        </p:spPr>
        <p:txBody>
          <a:bodyPr wrap="square" rtlCol="0" anchor="t"/>
          <a:lstStyle/>
          <a:p>
            <a:pPr indent="0" marL="0">
              <a:buNone/>
            </a:pPr>
            <a:r>
              <a:rPr lang="en-US" sz="2200" b="1" dirty="0">
                <a:solidFill>
                  <a:srgbClr val="17322E"/>
                </a:solidFill>
                <a:latin typeface="Arial" pitchFamily="34" charset="0"/>
                <a:ea typeface="Arial" pitchFamily="34" charset="-122"/>
                <a:cs typeface="Arial" pitchFamily="34" charset="-120"/>
              </a:rPr>
              <a:t>Nobody needs to disclose</a:t>
            </a:r>
            <a:endParaRPr lang="en-US" sz="2200" dirty="0"/>
          </a:p>
          <a:p>
            <a:pPr indent="0" marL="0">
              <a:buNone/>
            </a:pPr>
            <a:r>
              <a:rPr lang="en-US" sz="1800" dirty="0">
                <a:solidFill>
                  <a:srgbClr val="3A4A45"/>
                </a:solidFill>
                <a:latin typeface="Arial" pitchFamily="34" charset="0"/>
                <a:ea typeface="Arial" pitchFamily="34" charset="-122"/>
                <a:cs typeface="Arial" pitchFamily="34" charset="-120"/>
              </a:rPr>
              <a:t>No one is asked to share their own disability or health, or to speak for disabled people.</a:t>
            </a:r>
            <a:endParaRPr lang="en-US" sz="2200" dirty="0"/>
          </a:p>
        </p:txBody>
      </p:sp>
      <p:sp>
        <p:nvSpPr>
          <p:cNvPr id="8" name="Shape 6"/>
          <p:cNvSpPr/>
          <p:nvPr/>
        </p:nvSpPr>
        <p:spPr>
          <a:xfrm>
            <a:off x="548640" y="3794760"/>
            <a:ext cx="5440680" cy="1600200"/>
          </a:xfrm>
          <a:prstGeom prst="roundRect">
            <a:avLst>
              <a:gd name="adj" fmla="val 6857"/>
            </a:avLst>
          </a:prstGeom>
          <a:solidFill>
            <a:srgbClr val="FFFFFF"/>
          </a:solidFill>
          <a:ln w="12700">
            <a:solidFill>
              <a:srgbClr val="DCD3C6"/>
            </a:solidFill>
            <a:prstDash val="solid"/>
          </a:ln>
        </p:spPr>
      </p:sp>
      <p:sp>
        <p:nvSpPr>
          <p:cNvPr id="9" name="Text 7"/>
          <p:cNvSpPr/>
          <p:nvPr/>
        </p:nvSpPr>
        <p:spPr>
          <a:xfrm>
            <a:off x="822960" y="3977640"/>
            <a:ext cx="4937760" cy="1280160"/>
          </a:xfrm>
          <a:prstGeom prst="rect">
            <a:avLst/>
          </a:prstGeom>
          <a:noFill/>
          <a:ln/>
        </p:spPr>
        <p:txBody>
          <a:bodyPr wrap="square" rtlCol="0" anchor="t"/>
          <a:lstStyle/>
          <a:p>
            <a:pPr indent="0" marL="0">
              <a:buNone/>
            </a:pPr>
            <a:r>
              <a:rPr lang="en-US" sz="2200" b="1" dirty="0">
                <a:solidFill>
                  <a:srgbClr val="17322E"/>
                </a:solidFill>
                <a:latin typeface="Arial" pitchFamily="34" charset="0"/>
                <a:ea typeface="Arial" pitchFamily="34" charset="-122"/>
                <a:cs typeface="Arial" pitchFamily="34" charset="-120"/>
              </a:rPr>
              <a:t>Move, rest, step out</a:t>
            </a:r>
            <a:endParaRPr lang="en-US" sz="2200" dirty="0"/>
          </a:p>
          <a:p>
            <a:pPr indent="0" marL="0">
              <a:buNone/>
            </a:pPr>
            <a:r>
              <a:rPr lang="en-US" sz="1800" dirty="0">
                <a:solidFill>
                  <a:srgbClr val="3A4A45"/>
                </a:solidFill>
                <a:latin typeface="Arial" pitchFamily="34" charset="0"/>
                <a:ea typeface="Arial" pitchFamily="34" charset="-122"/>
                <a:cs typeface="Arial" pitchFamily="34" charset="-120"/>
              </a:rPr>
              <a:t>Breaks are built in. Take more if you need them.</a:t>
            </a:r>
            <a:endParaRPr lang="en-US" sz="2200" dirty="0"/>
          </a:p>
        </p:txBody>
      </p:sp>
      <p:sp>
        <p:nvSpPr>
          <p:cNvPr id="10" name="Shape 8"/>
          <p:cNvSpPr/>
          <p:nvPr/>
        </p:nvSpPr>
        <p:spPr>
          <a:xfrm>
            <a:off x="6172200" y="3794760"/>
            <a:ext cx="5440680" cy="1600200"/>
          </a:xfrm>
          <a:prstGeom prst="roundRect">
            <a:avLst>
              <a:gd name="adj" fmla="val 6857"/>
            </a:avLst>
          </a:prstGeom>
          <a:solidFill>
            <a:srgbClr val="FFFFFF"/>
          </a:solidFill>
          <a:ln w="12700">
            <a:solidFill>
              <a:srgbClr val="DCD3C6"/>
            </a:solidFill>
            <a:prstDash val="solid"/>
          </a:ln>
        </p:spPr>
      </p:sp>
      <p:sp>
        <p:nvSpPr>
          <p:cNvPr id="11" name="Text 9"/>
          <p:cNvSpPr/>
          <p:nvPr/>
        </p:nvSpPr>
        <p:spPr>
          <a:xfrm>
            <a:off x="6446520" y="3977640"/>
            <a:ext cx="4937760" cy="1280160"/>
          </a:xfrm>
          <a:prstGeom prst="rect">
            <a:avLst/>
          </a:prstGeom>
          <a:noFill/>
          <a:ln/>
        </p:spPr>
        <p:txBody>
          <a:bodyPr wrap="square" rtlCol="0" anchor="t"/>
          <a:lstStyle/>
          <a:p>
            <a:pPr indent="0" marL="0">
              <a:buNone/>
            </a:pPr>
            <a:r>
              <a:rPr lang="en-US" sz="2200" b="1" dirty="0">
                <a:solidFill>
                  <a:srgbClr val="17322E"/>
                </a:solidFill>
                <a:latin typeface="Arial" pitchFamily="34" charset="0"/>
                <a:ea typeface="Arial" pitchFamily="34" charset="-122"/>
                <a:cs typeface="Arial" pitchFamily="34" charset="-120"/>
              </a:rPr>
              <a:t>The cases are fictional</a:t>
            </a:r>
            <a:endParaRPr lang="en-US" sz="2200" dirty="0"/>
          </a:p>
          <a:p>
            <a:pPr indent="0" marL="0">
              <a:buNone/>
            </a:pPr>
            <a:r>
              <a:rPr lang="en-US" sz="1800" dirty="0">
                <a:solidFill>
                  <a:srgbClr val="3A4A45"/>
                </a:solidFill>
                <a:latin typeface="Arial" pitchFamily="34" charset="0"/>
                <a:ea typeface="Arial" pitchFamily="34" charset="-122"/>
                <a:cs typeface="Arial" pitchFamily="34" charset="-120"/>
              </a:rPr>
              <a:t>We work with invented people, not real ones.</a:t>
            </a:r>
            <a:endParaRPr lang="en-US" sz="2200" dirty="0"/>
          </a:p>
        </p:txBody>
      </p:sp>
      <p:sp>
        <p:nvSpPr>
          <p:cNvPr id="12" name="Text 10"/>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LEARNING OUTCOMES</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By the end, participants should be able to…</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600" dirty="0">
                <a:solidFill>
                  <a:srgbClr val="3A4A45"/>
                </a:solidFill>
                <a:latin typeface="Arial" pitchFamily="34" charset="0"/>
                <a:ea typeface="Arial" pitchFamily="34" charset="-122"/>
                <a:cs typeface="Arial" pitchFamily="34" charset="-120"/>
              </a:rPr>
              <a:t>Name common absorbed messages and where they come from.</a:t>
            </a:r>
            <a:endParaRPr lang="en-US" sz="2600" dirty="0"/>
          </a:p>
          <a:p>
            <a:pPr marL="228600" indent="-228600">
              <a:spcAft>
                <a:spcPts val="1000"/>
              </a:spcAft>
              <a:buSzPct val="100000"/>
              <a:buChar char="•"/>
            </a:pPr>
            <a:r>
              <a:rPr lang="en-US" sz="2600" dirty="0">
                <a:solidFill>
                  <a:srgbClr val="3A4A45"/>
                </a:solidFill>
                <a:latin typeface="Arial" pitchFamily="34" charset="0"/>
                <a:ea typeface="Arial" pitchFamily="34" charset="-122"/>
                <a:cs typeface="Arial" pitchFamily="34" charset="-120"/>
              </a:rPr>
              <a:t>Distinguish internalised ableism from grief, accurate perception or simple preference.</a:t>
            </a:r>
            <a:endParaRPr lang="en-US" sz="2600" dirty="0"/>
          </a:p>
          <a:p>
            <a:pPr marL="228600" indent="-228600">
              <a:spcAft>
                <a:spcPts val="1000"/>
              </a:spcAft>
              <a:buSzPct val="100000"/>
              <a:buChar char="•"/>
            </a:pPr>
            <a:r>
              <a:rPr lang="en-US" sz="2600" dirty="0">
                <a:solidFill>
                  <a:srgbClr val="3A4A45"/>
                </a:solidFill>
                <a:latin typeface="Arial" pitchFamily="34" charset="0"/>
                <a:ea typeface="Arial" pitchFamily="34" charset="-122"/>
                <a:cs typeface="Arial" pitchFamily="34" charset="-120"/>
              </a:rPr>
              <a:t>Practise tracing a belief to its source without pathologising the client.</a:t>
            </a:r>
            <a:endParaRPr lang="en-US" sz="26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SESSION PLAN</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60 minutes</a:t>
            </a:r>
            <a:endParaRPr lang="en-US" sz="3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914400"/>
        </p:xfrm>
        <a:graphic>
          <a:graphicData uri="http://schemas.openxmlformats.org/drawingml/2006/table">
            <a:tbl>
              <a:tblPr/>
              <a:tblGrid>
                <a:gridCol w="2926080"/>
                <a:gridCol w="8138160"/>
              </a:tblGrid>
              <a:tr h="0">
                <a:tc>
                  <a:txBody>
                    <a:bodyPr/>
                    <a:lstStyle/>
                    <a:p>
                      <a:pPr indent="0" marL="0">
                        <a:buNone/>
                      </a:pPr>
                      <a:r>
                        <a:rPr lang="en-US" sz="1800" b="1" dirty="0">
                          <a:solidFill>
                            <a:srgbClr val="17322E"/>
                          </a:solidFill>
                          <a:latin typeface="Arial" pitchFamily="34" charset="0"/>
                          <a:ea typeface="Arial" pitchFamily="34" charset="-122"/>
                          <a:cs typeface="Arial" pitchFamily="34" charset="-120"/>
                        </a:rPr>
                        <a:t>Part</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b="1" dirty="0">
                          <a:solidFill>
                            <a:srgbClr val="17322E"/>
                          </a:solidFill>
                          <a:latin typeface="Arial" pitchFamily="34" charset="0"/>
                          <a:ea typeface="Arial" pitchFamily="34" charset="-122"/>
                          <a:cs typeface="Arial" pitchFamily="34" charset="-120"/>
                        </a:rPr>
                        <a:t>What happens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Opening (10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Ask the group to list messages about rest, help and productivity that they picked up in training or at work.</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Input (15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The key ideas above.</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Activity (20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The case below, in small groups.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Discussion (10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The questions below.</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Close (5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One change each person will try in practice.</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bl>
          </a:graphicData>
        </a:graphic>
      </p:graphicFrame>
      <p:sp>
        <p:nvSpPr>
          <p:cNvPr id="5" name="Text 2"/>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FE7DD"/>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THE SHORT VERSION</a:t>
            </a:r>
            <a:endParaRPr lang="en-US" sz="1300" dirty="0"/>
          </a:p>
        </p:txBody>
      </p:sp>
      <p:sp>
        <p:nvSpPr>
          <p:cNvPr id="3" name="Text 1"/>
          <p:cNvSpPr/>
          <p:nvPr/>
        </p:nvSpPr>
        <p:spPr>
          <a:xfrm>
            <a:off x="548640" y="1280160"/>
            <a:ext cx="11064240" cy="4389120"/>
          </a:xfrm>
          <a:prstGeom prst="rect">
            <a:avLst/>
          </a:prstGeom>
          <a:noFill/>
          <a:ln/>
        </p:spPr>
        <p:txBody>
          <a:bodyPr wrap="square" rtlCol="0" anchor="ctr"/>
          <a:lstStyle/>
          <a:p>
            <a:pPr indent="0" marL="0">
              <a:buNone/>
            </a:pPr>
            <a:r>
              <a:rPr lang="en-US" sz="2800" dirty="0">
                <a:solidFill>
                  <a:srgbClr val="17322E"/>
                </a:solidFill>
                <a:latin typeface="Georgia" pitchFamily="34" charset="0"/>
                <a:ea typeface="Georgia" pitchFamily="34" charset="-122"/>
                <a:cs typeface="Georgia" pitchFamily="34" charset="-120"/>
              </a:rPr>
              <a:t>Internalised ableism is what happens when a culture’s judgements about disability become a person’s own voice: rest must be earned, support is weakness, worth depends on productivity. Therapy can help trace where a belief was learned and what it costs, without turning it into one more thing a disabled person is doing wrong.</a:t>
            </a:r>
            <a:endParaRPr lang="en-US" sz="2800" dirty="0"/>
          </a:p>
        </p:txBody>
      </p:sp>
      <p:sp>
        <p:nvSpPr>
          <p:cNvPr id="4" name="Text 2"/>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KEY IDEAS (1 OF 2)</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What to teach</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Common messages: needing help means weakness; productivity determines worth; success means overcoming disability.</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The concept draws on disability studies, including Campbell’s work on internalised ableism (Campbell, 2008).</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Not everything hard about being disabled is internalised ableism. Sometimes it is just hard.</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KEY IDEAS (2 OF 2)</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What to teach</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Psychotherapy is not culturally neutral and can reproduce the same standards.</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The task is examining where a belief came from and what it costs, not compulsory positivity.</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FE7DD"/>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ACTIVITY · FICTIONAL TEACHING EXAMPLE</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Tracing the voice</a:t>
            </a:r>
            <a:endParaRPr lang="en-US" sz="3200" dirty="0"/>
          </a:p>
        </p:txBody>
      </p:sp>
      <p:sp>
        <p:nvSpPr>
          <p:cNvPr id="4" name="Text 2"/>
          <p:cNvSpPr/>
          <p:nvPr/>
        </p:nvSpPr>
        <p:spPr>
          <a:xfrm>
            <a:off x="548640" y="1737360"/>
            <a:ext cx="11064240" cy="4389120"/>
          </a:xfrm>
          <a:prstGeom prst="rect">
            <a:avLst/>
          </a:prstGeom>
          <a:noFill/>
          <a:ln/>
        </p:spPr>
        <p:txBody>
          <a:bodyPr wrap="square" rtlCol="0" anchor="t"/>
          <a:lstStyle/>
          <a:p>
            <a:pPr indent="0" marL="0">
              <a:buNone/>
            </a:pPr>
            <a:r>
              <a:rPr lang="en-US" sz="2400" dirty="0">
                <a:solidFill>
                  <a:srgbClr val="3A4A45"/>
                </a:solidFill>
                <a:latin typeface="Arial" pitchFamily="34" charset="0"/>
                <a:ea typeface="Arial" pitchFamily="34" charset="-122"/>
                <a:cs typeface="Arial" pitchFamily="34" charset="-120"/>
              </a:rPr>
              <a:t>Fionn, 23, is autistic and says he has to “earn” rest by finishing every task first. In small groups: identify the message, ask where it might have been learned, consider whether any of it is accurate or simply preference, and draft one question that traces rather than corrects.</a:t>
            </a:r>
            <a:endParaRPr lang="en-US" sz="24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WORKSHEET</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Tracing the voice</a:t>
            </a:r>
            <a:endParaRPr lang="en-US" sz="3200" dirty="0"/>
          </a:p>
        </p:txBody>
      </p:sp>
      <p:sp>
        <p:nvSpPr>
          <p:cNvPr id="4" name="Text 2"/>
          <p:cNvSpPr/>
          <p:nvPr/>
        </p:nvSpPr>
        <p:spPr>
          <a:xfrm>
            <a:off x="548640" y="1737360"/>
            <a:ext cx="11064240" cy="4389120"/>
          </a:xfrm>
          <a:prstGeom prst="rect">
            <a:avLst/>
          </a:prstGeom>
          <a:noFill/>
          <a:ln/>
        </p:spPr>
        <p:txBody>
          <a:bodyPr wrap="square" rtlCol="0" anchor="t"/>
          <a:lstStyle/>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What is the message in Fionn’s rule?</a:t>
            </a:r>
            <a:endParaRPr lang="en-US" sz="2100" dirty="0"/>
          </a:p>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List at least three things it might mean.</a:t>
            </a:r>
            <a:endParaRPr lang="en-US" sz="2100" dirty="0"/>
          </a:p>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Write one opening question that traces rather than corrects.</a:t>
            </a:r>
            <a:endParaRPr lang="en-US" sz="2100" dirty="0"/>
          </a:p>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What would make you think internalised ableism is part of this?</a:t>
            </a:r>
            <a:endParaRPr lang="en-US" sz="2100" dirty="0"/>
          </a:p>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What would you avoid saying?</a:t>
            </a:r>
            <a:endParaRPr lang="en-US" sz="21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WORKED EXAMPLE</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What Fionn’s rule might mean</a:t>
            </a:r>
            <a:endParaRPr lang="en-US" sz="3200" dirty="0"/>
          </a:p>
        </p:txBody>
      </p:sp>
      <p:sp>
        <p:nvSpPr>
          <p:cNvPr id="4" name="Text 2"/>
          <p:cNvSpPr/>
          <p:nvPr/>
        </p:nvSpPr>
        <p:spPr>
          <a:xfrm>
            <a:off x="548640" y="1737360"/>
            <a:ext cx="11064240" cy="4389120"/>
          </a:xfrm>
          <a:prstGeom prst="rect">
            <a:avLst/>
          </a:prstGeom>
          <a:noFill/>
          <a:ln/>
        </p:spPr>
        <p:txBody>
          <a:bodyPr wrap="square" rtlCol="0" anchor="t"/>
          <a:lstStyle/>
          <a:p>
            <a:pPr indent="0" marL="0">
              <a:buNone/>
            </a:pPr>
            <a:r>
              <a:rPr lang="en-US" sz="1300" b="1" dirty="0">
                <a:solidFill>
                  <a:srgbClr val="8A3D1E"/>
                </a:solidFill>
                <a:latin typeface="Arial" pitchFamily="34" charset="0"/>
                <a:ea typeface="Arial" pitchFamily="34" charset="-122"/>
                <a:cs typeface="Arial" pitchFamily="34" charset="-120"/>
              </a:rPr>
              <a:t>THERAPIST</a:t>
            </a:r>
            <a:endParaRPr lang="en-US" sz="1300" dirty="0"/>
          </a:p>
          <a:p>
            <a:pPr indent="0" marL="0">
              <a:spcAft>
                <a:spcPts val="1200"/>
              </a:spcAft>
              <a:buNone/>
            </a:pPr>
            <a:r>
              <a:rPr lang="en-US" sz="1900" dirty="0">
                <a:solidFill>
                  <a:srgbClr val="3A4A45"/>
                </a:solidFill>
                <a:latin typeface="Arial" pitchFamily="34" charset="0"/>
                <a:ea typeface="Arial" pitchFamily="34" charset="-122"/>
                <a:cs typeface="Arial" pitchFamily="34" charset="-120"/>
              </a:rPr>
              <a:t>What happens for you if you rest before everything is finished?</a:t>
            </a:r>
            <a:endParaRPr lang="en-US" sz="1300" dirty="0"/>
          </a:p>
          <a:p>
            <a:pPr indent="0" marL="0">
              <a:buNone/>
            </a:pPr>
            <a:r>
              <a:rPr lang="en-US" sz="1300" b="1" dirty="0">
                <a:solidFill>
                  <a:srgbClr val="8A3D1E"/>
                </a:solidFill>
                <a:latin typeface="Arial" pitchFamily="34" charset="0"/>
                <a:ea typeface="Arial" pitchFamily="34" charset="-122"/>
                <a:cs typeface="Arial" pitchFamily="34" charset="-120"/>
              </a:rPr>
              <a:t>FIONN</a:t>
            </a:r>
            <a:endParaRPr lang="en-US" sz="1300" dirty="0"/>
          </a:p>
          <a:p>
            <a:pPr indent="0" marL="0">
              <a:spcAft>
                <a:spcPts val="1200"/>
              </a:spcAft>
              <a:buNone/>
            </a:pPr>
            <a:r>
              <a:rPr lang="en-US" sz="1900" dirty="0">
                <a:solidFill>
                  <a:srgbClr val="3A4A45"/>
                </a:solidFill>
                <a:latin typeface="Arial" pitchFamily="34" charset="0"/>
                <a:ea typeface="Arial" pitchFamily="34" charset="-122"/>
                <a:cs typeface="Arial" pitchFamily="34" charset="-120"/>
              </a:rPr>
              <a:t>I can’t switch off. And I hear my old manager saying I’m not pulling my weight.</a:t>
            </a:r>
            <a:endParaRPr lang="en-US" sz="1300" dirty="0"/>
          </a:p>
          <a:p>
            <a:pPr indent="0" marL="0">
              <a:buNone/>
            </a:pPr>
            <a:r>
              <a:rPr lang="en-US" sz="1300" b="1" dirty="0">
                <a:solidFill>
                  <a:srgbClr val="8A3D1E"/>
                </a:solidFill>
                <a:latin typeface="Arial" pitchFamily="34" charset="0"/>
                <a:ea typeface="Arial" pitchFamily="34" charset="-122"/>
                <a:cs typeface="Arial" pitchFamily="34" charset="-120"/>
              </a:rPr>
              <a:t>THERAPIST</a:t>
            </a:r>
            <a:endParaRPr lang="en-US" sz="1300" dirty="0"/>
          </a:p>
          <a:p>
            <a:pPr indent="0" marL="0">
              <a:spcAft>
                <a:spcPts val="1200"/>
              </a:spcAft>
              <a:buNone/>
            </a:pPr>
            <a:r>
              <a:rPr lang="en-US" sz="1900" dirty="0">
                <a:solidFill>
                  <a:srgbClr val="3A4A45"/>
                </a:solidFill>
                <a:latin typeface="Arial" pitchFamily="34" charset="0"/>
                <a:ea typeface="Arial" pitchFamily="34" charset="-122"/>
                <a:cs typeface="Arial" pitchFamily="34" charset="-120"/>
              </a:rPr>
              <a:t>So there’s a feeling of not switching off, and there’s a voice. Can we look at each of those?</a:t>
            </a:r>
            <a:endParaRPr lang="en-US" sz="13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FEEDBACK</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What good looks like</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400" dirty="0">
                <a:solidFill>
                  <a:srgbClr val="3A4A45"/>
                </a:solidFill>
                <a:latin typeface="Arial" pitchFamily="34" charset="0"/>
                <a:ea typeface="Arial" pitchFamily="34" charset="-122"/>
                <a:cs typeface="Arial" pitchFamily="34" charset="-120"/>
              </a:rPr>
              <a:t>holds more than one meaning open;</a:t>
            </a:r>
            <a:endParaRPr lang="en-US" sz="2400" dirty="0"/>
          </a:p>
          <a:p>
            <a:pPr marL="228600" indent="-228600">
              <a:spcAft>
                <a:spcPts val="1000"/>
              </a:spcAft>
              <a:buSzPct val="100000"/>
              <a:buChar char="•"/>
            </a:pPr>
            <a:r>
              <a:rPr lang="en-US" sz="2400" dirty="0">
                <a:solidFill>
                  <a:srgbClr val="3A4A45"/>
                </a:solidFill>
                <a:latin typeface="Arial" pitchFamily="34" charset="0"/>
                <a:ea typeface="Arial" pitchFamily="34" charset="-122"/>
                <a:cs typeface="Arial" pitchFamily="34" charset="-120"/>
              </a:rPr>
              <a:t>starts with an open question;</a:t>
            </a:r>
            <a:endParaRPr lang="en-US" sz="2400" dirty="0"/>
          </a:p>
          <a:p>
            <a:pPr marL="228600" indent="-228600">
              <a:spcAft>
                <a:spcPts val="1000"/>
              </a:spcAft>
              <a:buSzPct val="100000"/>
              <a:buChar char="•"/>
            </a:pPr>
            <a:r>
              <a:rPr lang="en-US" sz="2400" dirty="0">
                <a:solidFill>
                  <a:srgbClr val="3A4A45"/>
                </a:solidFill>
                <a:latin typeface="Arial" pitchFamily="34" charset="0"/>
                <a:ea typeface="Arial" pitchFamily="34" charset="-122"/>
                <a:cs typeface="Arial" pitchFamily="34" charset="-120"/>
              </a:rPr>
              <a:t>doesn’t name the belief for him;</a:t>
            </a:r>
            <a:endParaRPr lang="en-US" sz="2400" dirty="0"/>
          </a:p>
          <a:p>
            <a:pPr marL="228600" indent="-228600">
              <a:spcAft>
                <a:spcPts val="1000"/>
              </a:spcAft>
              <a:buSzPct val="100000"/>
              <a:buChar char="•"/>
            </a:pPr>
            <a:r>
              <a:rPr lang="en-US" sz="2400" dirty="0">
                <a:solidFill>
                  <a:srgbClr val="3A4A45"/>
                </a:solidFill>
                <a:latin typeface="Arial" pitchFamily="34" charset="0"/>
                <a:ea typeface="Arial" pitchFamily="34" charset="-122"/>
                <a:cs typeface="Arial" pitchFamily="34" charset="-120"/>
              </a:rPr>
              <a:t>doesn’t replace one rule with another.</a:t>
            </a:r>
            <a:endParaRPr lang="en-US" sz="24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7322E"/>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D8B79C"/>
                </a:solidFill>
                <a:latin typeface="Arial" pitchFamily="34" charset="0"/>
                <a:ea typeface="Arial" pitchFamily="34" charset="-122"/>
                <a:cs typeface="Arial" pitchFamily="34" charset="-120"/>
              </a:rPr>
              <a:t>DISCUSSION</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F7F1EB"/>
                </a:solidFill>
                <a:latin typeface="Georgia" pitchFamily="34" charset="0"/>
                <a:ea typeface="Georgia" pitchFamily="34" charset="-122"/>
                <a:cs typeface="Georgia" pitchFamily="34" charset="-120"/>
              </a:rPr>
              <a:t>Questions to take back to practice</a:t>
            </a:r>
            <a:endParaRPr lang="en-US" sz="3200" dirty="0"/>
          </a:p>
        </p:txBody>
      </p:sp>
      <p:sp>
        <p:nvSpPr>
          <p:cNvPr id="4" name="Text 2"/>
          <p:cNvSpPr/>
          <p:nvPr/>
        </p:nvSpPr>
        <p:spPr>
          <a:xfrm>
            <a:off x="548640" y="1737360"/>
            <a:ext cx="11064240" cy="4434840"/>
          </a:xfrm>
          <a:prstGeom prst="rect">
            <a:avLst/>
          </a:prstGeom>
          <a:noFill/>
          <a:ln/>
        </p:spPr>
        <p:txBody>
          <a:bodyPr wrap="square" rtlCol="0" anchor="t"/>
          <a:lstStyle/>
          <a:p>
            <a:pPr marL="228600" indent="-228600">
              <a:spcAft>
                <a:spcPts val="1000"/>
              </a:spcAft>
              <a:buSzPct val="100000"/>
              <a:buChar char="•"/>
            </a:pPr>
            <a:r>
              <a:rPr lang="en-US" sz="2200" dirty="0">
                <a:solidFill>
                  <a:srgbClr val="F7F1EB"/>
                </a:solidFill>
                <a:latin typeface="Georgia" pitchFamily="34" charset="0"/>
                <a:ea typeface="Georgia" pitchFamily="34" charset="-122"/>
                <a:cs typeface="Georgia" pitchFamily="34" charset="-120"/>
              </a:rPr>
              <a:t>Which of these messages do you recognise from your own training culture?</a:t>
            </a:r>
            <a:endParaRPr lang="en-US" sz="2200" dirty="0"/>
          </a:p>
          <a:p>
            <a:pPr marL="228600" indent="-228600">
              <a:spcAft>
                <a:spcPts val="1000"/>
              </a:spcAft>
              <a:buSzPct val="100000"/>
              <a:buChar char="•"/>
            </a:pPr>
            <a:r>
              <a:rPr lang="en-US" sz="2200" dirty="0">
                <a:solidFill>
                  <a:srgbClr val="F7F1EB"/>
                </a:solidFill>
                <a:latin typeface="Georgia" pitchFamily="34" charset="0"/>
                <a:ea typeface="Georgia" pitchFamily="34" charset="-122"/>
                <a:cs typeface="Georgia" pitchFamily="34" charset="-120"/>
              </a:rPr>
              <a:t>How would you tell internalised ableism apart from an accurate reading of how others behave?</a:t>
            </a:r>
            <a:endParaRPr lang="en-US" sz="2200" dirty="0"/>
          </a:p>
          <a:p>
            <a:pPr marL="228600" indent="-228600">
              <a:spcAft>
                <a:spcPts val="1000"/>
              </a:spcAft>
              <a:buSzPct val="100000"/>
              <a:buChar char="•"/>
            </a:pPr>
            <a:r>
              <a:rPr lang="en-US" sz="2200" dirty="0">
                <a:solidFill>
                  <a:srgbClr val="F7F1EB"/>
                </a:solidFill>
                <a:latin typeface="Georgia" pitchFamily="34" charset="0"/>
                <a:ea typeface="Georgia" pitchFamily="34" charset="-122"/>
                <a:cs typeface="Georgia" pitchFamily="34" charset="-120"/>
              </a:rPr>
              <a:t>What is the risk of naming internalised ableism too quickly?</a:t>
            </a:r>
            <a:endParaRPr lang="en-US" sz="2200" dirty="0"/>
          </a:p>
          <a:p>
            <a:pPr marL="228600" indent="-228600">
              <a:spcAft>
                <a:spcPts val="1000"/>
              </a:spcAft>
              <a:buSzPct val="100000"/>
              <a:buChar char="•"/>
            </a:pPr>
            <a:r>
              <a:rPr lang="en-US" sz="2200" dirty="0">
                <a:solidFill>
                  <a:srgbClr val="F7F1EB"/>
                </a:solidFill>
                <a:latin typeface="Georgia" pitchFamily="34" charset="0"/>
                <a:ea typeface="Georgia" pitchFamily="34" charset="-122"/>
                <a:cs typeface="Georgia" pitchFamily="34" charset="-120"/>
              </a:rPr>
              <a:t>How might meeting other disabled people change these beliefs?</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BFD0CB"/>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COMMON MISUNDERSTANDINGS</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What this session is not saying</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“The goal is for the client to feel proud.” The goal is to examine, not to require a feeling.</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“If a client is struggling, it must be internalised.” Sometimes it is the world.</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7322E"/>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D8B79C"/>
                </a:solidFill>
                <a:latin typeface="Arial" pitchFamily="34" charset="0"/>
                <a:ea typeface="Arial" pitchFamily="34" charset="-122"/>
                <a:cs typeface="Arial" pitchFamily="34" charset="-120"/>
              </a:rPr>
              <a:t>CLOSE</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F7F1EB"/>
                </a:solidFill>
                <a:latin typeface="Georgia" pitchFamily="34" charset="0"/>
                <a:ea typeface="Georgia" pitchFamily="34" charset="-122"/>
                <a:cs typeface="Georgia" pitchFamily="34" charset="-120"/>
              </a:rPr>
              <a:t>One change you will try in practice</a:t>
            </a:r>
            <a:endParaRPr lang="en-US" sz="3200" dirty="0"/>
          </a:p>
        </p:txBody>
      </p:sp>
      <p:sp>
        <p:nvSpPr>
          <p:cNvPr id="4" name="Text 2"/>
          <p:cNvSpPr/>
          <p:nvPr/>
        </p:nvSpPr>
        <p:spPr>
          <a:xfrm>
            <a:off x="548640" y="1920240"/>
            <a:ext cx="11064240" cy="4251960"/>
          </a:xfrm>
          <a:prstGeom prst="rect">
            <a:avLst/>
          </a:prstGeom>
          <a:noFill/>
          <a:ln/>
        </p:spPr>
        <p:txBody>
          <a:bodyPr wrap="square" rtlCol="0" anchor="t"/>
          <a:lstStyle/>
          <a:p>
            <a:pPr marL="228600" indent="-228600">
              <a:spcAft>
                <a:spcPts val="1000"/>
              </a:spcAft>
              <a:buSzPct val="100000"/>
              <a:buChar char="•"/>
            </a:pPr>
            <a:r>
              <a:rPr lang="en-US" sz="2200" dirty="0">
                <a:solidFill>
                  <a:srgbClr val="BFD0CB"/>
                </a:solidFill>
                <a:latin typeface="Arial" pitchFamily="34" charset="0"/>
                <a:ea typeface="Arial" pitchFamily="34" charset="-122"/>
                <a:cs typeface="Arial" pitchFamily="34" charset="-120"/>
              </a:rPr>
              <a:t>Follow-up: each participant writes down one belief about rest or help they picked up in training, and where it came from.</a:t>
            </a:r>
            <a:endParaRPr lang="en-US" sz="2200" dirty="0"/>
          </a:p>
          <a:p>
            <a:pPr marL="228600" indent="-228600">
              <a:spcAft>
                <a:spcPts val="1000"/>
              </a:spcAft>
              <a:buSzPct val="100000"/>
              <a:buChar char="•"/>
            </a:pPr>
            <a:r>
              <a:rPr lang="en-US" sz="2200" dirty="0">
                <a:solidFill>
                  <a:srgbClr val="BFD0CB"/>
                </a:solidFill>
                <a:latin typeface="Arial" pitchFamily="34" charset="0"/>
                <a:ea typeface="Arial" pitchFamily="34" charset="-122"/>
                <a:cs typeface="Arial" pitchFamily="34" charset="-120"/>
              </a:rPr>
              <a:t>Review: next session, ask how it shows up in their work with clients.</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BFD0CB"/>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REFERENCES AND CREDIT</a:t>
            </a:r>
            <a:endParaRPr lang="en-US" sz="1300" dirty="0"/>
          </a:p>
        </p:txBody>
      </p:sp>
      <p:sp>
        <p:nvSpPr>
          <p:cNvPr id="3" name="Text 1"/>
          <p:cNvSpPr/>
          <p:nvPr/>
        </p:nvSpPr>
        <p:spPr>
          <a:xfrm>
            <a:off x="548640" y="914400"/>
            <a:ext cx="11064240" cy="5303520"/>
          </a:xfrm>
          <a:prstGeom prst="rect">
            <a:avLst/>
          </a:prstGeom>
          <a:noFill/>
          <a:ln/>
        </p:spPr>
        <p:txBody>
          <a:bodyPr wrap="square" rtlCol="0" anchor="t"/>
          <a:lstStyle/>
          <a:p>
            <a:pPr indent="0" marL="0">
              <a:spcAft>
                <a:spcPts val="800"/>
              </a:spcAft>
              <a:buNone/>
            </a:pPr>
            <a:r>
              <a:rPr lang="en-US" sz="1300" dirty="0">
                <a:solidFill>
                  <a:srgbClr val="3A4A45"/>
                </a:solidFill>
                <a:latin typeface="Arial" pitchFamily="34" charset="0"/>
                <a:ea typeface="Arial" pitchFamily="34" charset="-122"/>
                <a:cs typeface="Arial" pitchFamily="34" charset="-120"/>
              </a:rPr>
              <a:t>Campbell, F. A. K. (2008), “Exploring internalised ableism using critical race theory”, Disability &amp; Society, 23(2), 151–162. doi:10.1080/09687590701841190.</a:t>
            </a:r>
            <a:endParaRPr lang="en-US" sz="1300" dirty="0"/>
          </a:p>
          <a:p>
            <a:pPr indent="0" marL="0">
              <a:spcAft>
                <a:spcPts val="800"/>
              </a:spcAft>
              <a:buNone/>
            </a:pPr>
            <a:r>
              <a:rPr lang="en-US" sz="1300" dirty="0">
                <a:solidFill>
                  <a:srgbClr val="3A4A45"/>
                </a:solidFill>
                <a:latin typeface="Arial" pitchFamily="34" charset="0"/>
                <a:ea typeface="Arial" pitchFamily="34" charset="-122"/>
                <a:cs typeface="Arial" pitchFamily="34" charset="-120"/>
              </a:rPr>
              <a:t>Oliver, M. (1990), The Politics of Disablement. Basingstoke: Macmillan.</a:t>
            </a:r>
            <a:endParaRPr lang="en-US" sz="1300" dirty="0"/>
          </a:p>
          <a:p>
            <a:pPr indent="0" marL="0">
              <a:buNone/>
            </a:pPr>
            <a:r>
              <a:rPr lang="en-US" sz="1300" i="1" dirty="0">
                <a:solidFill>
                  <a:srgbClr val="6B7A75"/>
                </a:solidFill>
                <a:latin typeface="Arial" pitchFamily="34" charset="0"/>
                <a:ea typeface="Arial" pitchFamily="34" charset="-122"/>
                <a:cs typeface="Arial" pitchFamily="34" charset="-120"/>
              </a:rPr>
              <a:t>The session plan, activities and facilitator material are this site’s own teaching material (Our framework). People in the activities are fictional. Adapted from Donaghey, C. (2026), Internalised Ableism: Teaching Sheet, Disability in Psychotherapy, https://disabilityinpsychotherapy.online/for-trainers-and-course-leaders/internalised-ableism/. Shared under CC BY-NC 4.0, with an extra permission to teach from it on fee-paying courses.</a:t>
            </a:r>
            <a:endParaRPr lang="en-US" sz="1300" dirty="0"/>
          </a:p>
        </p:txBody>
      </p:sp>
      <p:sp>
        <p:nvSpPr>
          <p:cNvPr id="4" name="Text 2"/>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Internalised Ableism · Disability in Psychotherapy · CC BY-NC 4.0</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Internalised Ableism: Teaching Session</dc:title>
  <dc:subject>PptxGenJS Presentation</dc:subject>
  <dc:creator>Casey Donaghey, Disability in Psychotherapy</dc:creator>
  <cp:lastModifiedBy>Casey Donaghey, Disability in Psychotherapy</cp:lastModifiedBy>
  <cp:revision>1</cp:revision>
  <dcterms:created xsi:type="dcterms:W3CDTF">2026-10-12T13:45:26Z</dcterms:created>
  <dcterms:modified xsi:type="dcterms:W3CDTF">2026-10-12T13:45:26Z</dcterms:modified>
</cp:coreProperties>
</file>