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SESSION
Participants need: no prior reading.
You need: this sheet. The Assessment Bias and Diagnostic Overshadowing page has more depth if you want it.
Preparation time: about 45 minutes the first time.
Materials: the case, the worked example and the worksheet below, shared in advance in accessible formats.
RUNNING THE SESSION ACCESSIBLY
Share materials in advance, in accessible formats, and use captions for any video.
Build in breaks, and allow people to take part by speaking, writing or listening.
Assume some participants are disabled. Don’t ask anyone to disclose, or to speak for disabled people as a group.
Agree how personal material will be handled before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these agreements aloud. Agree how personal material will be handled: it stays in the room, and anyone can pass on any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(10 minutes): ask the group for an example of a new symptom being put down to a condition the person already has.
Input (15 minutes): the key ideas above.
Activity (20 minutes): the case below, in small groups.
Discussion (10 minutes): the questions below.
Close (5 minutes): one change each person will try in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LIKELY ANSWERS
- “Her depression score is high, so it’s depression.” → Which items are driving the score? Some may overlap with arthritis. Interpret it with care rather than discarding it.
- “That’s medical, not our business.” → Diagnosing it isn’t our business. Noticing, asking and referring is.
- “Refer her and pause therapy until it’s sorted.” → Both can go on at once, if Niamh wants that.
- “It must be the arthritis.” → Possibly. What would make you think otherwise?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framework
StepWith Niamh1. Describe what has changedHer sleep has got worse over two months, and she has stopped seeing friends.2. Establish her usual baseline and the timelineWhat are her sleep and social life usually like? Did the changes start with a flare, a change of medication, or something else in her life?3. Keep several explanations openArthritis activity and pain affecting sleep; medication; low mood; isolation or loss; or several of these interacting.4. Ask what she thinks is happening“What do you make of the changes over the last couple of months?”5. Identify appropriate assessment, consultation or referralWith her consent, contact her GP or rheumatology team about sleep, pain and medication. The therapist doesn’t diagnose the medical side.6. Record uncertainty and the follow-up planWrite down what is known, what isn’t, and who is doing what next.
A note that records uncertainty:
Niamh reports worse sleep and seeing friends less over the past two months. Possible contributors include arthritis activity, pain, medication and low mood, which may interact. Niamh’s own view: [her words]. Plan: with her consent, contact her GP about sleep and pain; continue to monitor mood, noting which questionnaire items overlap with arthritis symptoms; review in four weeks.
Facilitator commentary. The point is not to decide that the change is “really” physical, or “really” depression. Symptoms can have physical, psychological and interacting causes. The aim is careful enquiry, so no single explanation is chosen too early. On measures: don’t remove items or adjust scores informally. Use the validated measure as intended, and say in your interpretation and notes where items overlap with a physical condition.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DIFFICULT MOMENTS
- “We can’t accommodate every possible need.” → Name the barrier in front of you, the learning or clinical aim, the alternatives that exist, and who can authorise a change.
- “Everyone has difficulties.” → Agree, then come back to this specific barrier and its unequal effects.
- A participant shares a harmful experience → Thank them. Offer a choice to carry on, pause, or talk privately afterwards. Don’t turn their story into the case study.
- Someone asks a participant to speak for disabled people → Redirect the question to the material, and say that no one here represents a group.
- Someone equates needing support with being less competent → Ask which professional competence is in question, and how it is actually being assessed.
- You get something wrong → Name the assumption, correct it, and say what you will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7322E"/>
        </a:solidFill>
      </p:bgPr>
    </p:bg>
    <p:spTree>
      <p:nvGrpSpPr>
        <p:cNvPr id="1" name=""/>
        <p:cNvGrpSpPr/>
        <p:nvPr/>
      </p:nvGrpSpPr>
      <p:grpSpPr>
        <a:xfrm>
          <a:off x="0" y="0"/>
          <a:ext cx="0" cy="0"/>
          <a:chOff x="0" y="0"/>
          <a:chExt cx="0" cy="0"/>
        </a:xfrm>
      </p:grpSpPr>
      <p:sp>
        <p:nvSpPr>
          <p:cNvPr id="2" name="Text 0"/>
          <p:cNvSpPr/>
          <p:nvPr/>
        </p:nvSpPr>
        <p:spPr>
          <a:xfrm>
            <a:off x="548640" y="1463040"/>
            <a:ext cx="10972800" cy="365760"/>
          </a:xfrm>
          <a:prstGeom prst="rect">
            <a:avLst/>
          </a:prstGeom>
          <a:noFill/>
          <a:ln/>
        </p:spPr>
        <p:txBody>
          <a:bodyPr wrap="square" rtlCol="0" anchor="ctr"/>
          <a:lstStyle/>
          <a:p>
            <a:pPr indent="0" marL="0">
              <a:buNone/>
            </a:pPr>
            <a:r>
              <a:rPr lang="en-US" sz="1400" b="1" spc="300" kern="0" dirty="0">
                <a:solidFill>
                  <a:srgbClr val="D8B79C"/>
                </a:solidFill>
                <a:latin typeface="Arial" pitchFamily="34" charset="0"/>
                <a:ea typeface="Arial" pitchFamily="34" charset="-122"/>
                <a:cs typeface="Arial" pitchFamily="34" charset="-120"/>
              </a:rPr>
              <a:t>TEACHING SHEET 02 · 60 MINUTES</a:t>
            </a:r>
            <a:endParaRPr lang="en-US" sz="1400" dirty="0"/>
          </a:p>
        </p:txBody>
      </p:sp>
      <p:sp>
        <p:nvSpPr>
          <p:cNvPr id="3" name="Text 1"/>
          <p:cNvSpPr/>
          <p:nvPr/>
        </p:nvSpPr>
        <p:spPr>
          <a:xfrm>
            <a:off x="548640" y="1920240"/>
            <a:ext cx="11064240" cy="1645920"/>
          </a:xfrm>
          <a:prstGeom prst="rect">
            <a:avLst/>
          </a:prstGeom>
          <a:noFill/>
          <a:ln/>
        </p:spPr>
        <p:txBody>
          <a:bodyPr wrap="square" rtlCol="0" anchor="t"/>
          <a:lstStyle/>
          <a:p>
            <a:pPr indent="0" marL="0">
              <a:buNone/>
            </a:pPr>
            <a:r>
              <a:rPr lang="en-US" sz="5000" dirty="0">
                <a:solidFill>
                  <a:srgbClr val="F7F1EB"/>
                </a:solidFill>
                <a:latin typeface="Georgia" pitchFamily="34" charset="0"/>
                <a:ea typeface="Georgia" pitchFamily="34" charset="-122"/>
                <a:cs typeface="Georgia" pitchFamily="34" charset="-120"/>
              </a:rPr>
              <a:t>Assessment Bias and Diagnostic Overshadowing</a:t>
            </a:r>
            <a:endParaRPr lang="en-US" sz="5000" dirty="0"/>
          </a:p>
        </p:txBody>
      </p:sp>
      <p:sp>
        <p:nvSpPr>
          <p:cNvPr id="4" name="Text 2"/>
          <p:cNvSpPr/>
          <p:nvPr/>
        </p:nvSpPr>
        <p:spPr>
          <a:xfrm>
            <a:off x="548640" y="3749040"/>
            <a:ext cx="10972800" cy="822960"/>
          </a:xfrm>
          <a:prstGeom prst="rect">
            <a:avLst/>
          </a:prstGeom>
          <a:noFill/>
          <a:ln/>
        </p:spPr>
        <p:txBody>
          <a:bodyPr wrap="square" rtlCol="0" anchor="ctr"/>
          <a:lstStyle/>
          <a:p>
            <a:pPr indent="0" marL="0">
              <a:buNone/>
            </a:pPr>
            <a:r>
              <a:rPr lang="en-US" sz="2600" i="1" dirty="0">
                <a:solidFill>
                  <a:srgbClr val="E7B89A"/>
                </a:solidFill>
                <a:latin typeface="Georgia" pitchFamily="34" charset="0"/>
                <a:ea typeface="Georgia" pitchFamily="34" charset="-122"/>
                <a:cs typeface="Georgia" pitchFamily="34" charset="-120"/>
              </a:rPr>
              <a:t>A new symptom deserves its own investigation.</a:t>
            </a:r>
            <a:endParaRPr lang="en-US" sz="26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BFD0CB"/>
                </a:solidFill>
                <a:latin typeface="Arial" pitchFamily="34" charset="0"/>
                <a:ea typeface="Arial" pitchFamily="34" charset="-122"/>
                <a:cs typeface="Arial" pitchFamily="34" charset="-120"/>
              </a:rPr>
              <a:t>Assessment Bias and Diagnostic Overshadowing · Disability in Psychotherapy · CC BY-NC 4.0</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BEFORE WE START</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How this session will work</a:t>
            </a:r>
            <a:endParaRPr lang="en-US" sz="3200" dirty="0"/>
          </a:p>
        </p:txBody>
      </p:sp>
      <p:sp>
        <p:nvSpPr>
          <p:cNvPr id="4" name="Shape 2"/>
          <p:cNvSpPr/>
          <p:nvPr/>
        </p:nvSpPr>
        <p:spPr>
          <a:xfrm>
            <a:off x="548640" y="1920240"/>
            <a:ext cx="5440680" cy="1600200"/>
          </a:xfrm>
          <a:prstGeom prst="roundRect">
            <a:avLst>
              <a:gd name="adj" fmla="val 6857"/>
            </a:avLst>
          </a:prstGeom>
          <a:solidFill>
            <a:srgbClr val="FFFFFF"/>
          </a:solidFill>
          <a:ln w="12700">
            <a:solidFill>
              <a:srgbClr val="DCD3C6"/>
            </a:solidFill>
            <a:prstDash val="solid"/>
          </a:ln>
        </p:spPr>
      </p:sp>
      <p:sp>
        <p:nvSpPr>
          <p:cNvPr id="5" name="Text 3"/>
          <p:cNvSpPr/>
          <p:nvPr/>
        </p:nvSpPr>
        <p:spPr>
          <a:xfrm>
            <a:off x="822960" y="2103120"/>
            <a:ext cx="4937760" cy="1280160"/>
          </a:xfrm>
          <a:prstGeom prst="rect">
            <a:avLst/>
          </a:prstGeom>
          <a:noFill/>
          <a:ln/>
        </p:spPr>
        <p:txBody>
          <a:bodyPr wrap="square" rtlCol="0" anchor="t"/>
          <a:lstStyle/>
          <a:p>
            <a:pPr indent="0" marL="0">
              <a:buNone/>
            </a:pPr>
            <a:r>
              <a:rPr lang="en-US" sz="2200" b="1" dirty="0">
                <a:solidFill>
                  <a:srgbClr val="17322E"/>
                </a:solidFill>
                <a:latin typeface="Arial" pitchFamily="34" charset="0"/>
                <a:ea typeface="Arial" pitchFamily="34" charset="-122"/>
                <a:cs typeface="Arial" pitchFamily="34" charset="-120"/>
              </a:rPr>
              <a:t>Take part your way</a:t>
            </a:r>
            <a:endParaRPr lang="en-US" sz="2200" dirty="0"/>
          </a:p>
          <a:p>
            <a:pPr indent="0" marL="0">
              <a:buNone/>
            </a:pPr>
            <a:r>
              <a:rPr lang="en-US" sz="1800" dirty="0">
                <a:solidFill>
                  <a:srgbClr val="3A4A45"/>
                </a:solidFill>
                <a:latin typeface="Arial" pitchFamily="34" charset="0"/>
                <a:ea typeface="Arial" pitchFamily="34" charset="-122"/>
                <a:cs typeface="Arial" pitchFamily="34" charset="-120"/>
              </a:rPr>
              <a:t>Speak, write or listen. All three count.</a:t>
            </a:r>
            <a:endParaRPr lang="en-US" sz="2200" dirty="0"/>
          </a:p>
        </p:txBody>
      </p:sp>
      <p:sp>
        <p:nvSpPr>
          <p:cNvPr id="6" name="Shape 4"/>
          <p:cNvSpPr/>
          <p:nvPr/>
        </p:nvSpPr>
        <p:spPr>
          <a:xfrm>
            <a:off x="6172200" y="1920240"/>
            <a:ext cx="5440680" cy="1600200"/>
          </a:xfrm>
          <a:prstGeom prst="roundRect">
            <a:avLst>
              <a:gd name="adj" fmla="val 6857"/>
            </a:avLst>
          </a:prstGeom>
          <a:solidFill>
            <a:srgbClr val="FFFFFF"/>
          </a:solidFill>
          <a:ln w="12700">
            <a:solidFill>
              <a:srgbClr val="DCD3C6"/>
            </a:solidFill>
            <a:prstDash val="solid"/>
          </a:ln>
        </p:spPr>
      </p:sp>
      <p:sp>
        <p:nvSpPr>
          <p:cNvPr id="7" name="Text 5"/>
          <p:cNvSpPr/>
          <p:nvPr/>
        </p:nvSpPr>
        <p:spPr>
          <a:xfrm>
            <a:off x="6446520" y="2103120"/>
            <a:ext cx="4937760" cy="1280160"/>
          </a:xfrm>
          <a:prstGeom prst="rect">
            <a:avLst/>
          </a:prstGeom>
          <a:noFill/>
          <a:ln/>
        </p:spPr>
        <p:txBody>
          <a:bodyPr wrap="square" rtlCol="0" anchor="t"/>
          <a:lstStyle/>
          <a:p>
            <a:pPr indent="0" marL="0">
              <a:buNone/>
            </a:pPr>
            <a:r>
              <a:rPr lang="en-US" sz="2200" b="1" dirty="0">
                <a:solidFill>
                  <a:srgbClr val="17322E"/>
                </a:solidFill>
                <a:latin typeface="Arial" pitchFamily="34" charset="0"/>
                <a:ea typeface="Arial" pitchFamily="34" charset="-122"/>
                <a:cs typeface="Arial" pitchFamily="34" charset="-120"/>
              </a:rPr>
              <a:t>Nobody needs to disclose</a:t>
            </a:r>
            <a:endParaRPr lang="en-US" sz="2200" dirty="0"/>
          </a:p>
          <a:p>
            <a:pPr indent="0" marL="0">
              <a:buNone/>
            </a:pPr>
            <a:r>
              <a:rPr lang="en-US" sz="1800" dirty="0">
                <a:solidFill>
                  <a:srgbClr val="3A4A45"/>
                </a:solidFill>
                <a:latin typeface="Arial" pitchFamily="34" charset="0"/>
                <a:ea typeface="Arial" pitchFamily="34" charset="-122"/>
                <a:cs typeface="Arial" pitchFamily="34" charset="-120"/>
              </a:rPr>
              <a:t>No one is asked to share their own disability or health, or to speak for disabled people.</a:t>
            </a:r>
            <a:endParaRPr lang="en-US" sz="2200" dirty="0"/>
          </a:p>
        </p:txBody>
      </p:sp>
      <p:sp>
        <p:nvSpPr>
          <p:cNvPr id="8" name="Shape 6"/>
          <p:cNvSpPr/>
          <p:nvPr/>
        </p:nvSpPr>
        <p:spPr>
          <a:xfrm>
            <a:off x="548640" y="3794760"/>
            <a:ext cx="5440680" cy="1600200"/>
          </a:xfrm>
          <a:prstGeom prst="roundRect">
            <a:avLst>
              <a:gd name="adj" fmla="val 6857"/>
            </a:avLst>
          </a:prstGeom>
          <a:solidFill>
            <a:srgbClr val="FFFFFF"/>
          </a:solidFill>
          <a:ln w="12700">
            <a:solidFill>
              <a:srgbClr val="DCD3C6"/>
            </a:solidFill>
            <a:prstDash val="solid"/>
          </a:ln>
        </p:spPr>
      </p:sp>
      <p:sp>
        <p:nvSpPr>
          <p:cNvPr id="9" name="Text 7"/>
          <p:cNvSpPr/>
          <p:nvPr/>
        </p:nvSpPr>
        <p:spPr>
          <a:xfrm>
            <a:off x="822960" y="3977640"/>
            <a:ext cx="4937760" cy="1280160"/>
          </a:xfrm>
          <a:prstGeom prst="rect">
            <a:avLst/>
          </a:prstGeom>
          <a:noFill/>
          <a:ln/>
        </p:spPr>
        <p:txBody>
          <a:bodyPr wrap="square" rtlCol="0" anchor="t"/>
          <a:lstStyle/>
          <a:p>
            <a:pPr indent="0" marL="0">
              <a:buNone/>
            </a:pPr>
            <a:r>
              <a:rPr lang="en-US" sz="2200" b="1" dirty="0">
                <a:solidFill>
                  <a:srgbClr val="17322E"/>
                </a:solidFill>
                <a:latin typeface="Arial" pitchFamily="34" charset="0"/>
                <a:ea typeface="Arial" pitchFamily="34" charset="-122"/>
                <a:cs typeface="Arial" pitchFamily="34" charset="-120"/>
              </a:rPr>
              <a:t>Move, rest, step out</a:t>
            </a:r>
            <a:endParaRPr lang="en-US" sz="2200" dirty="0"/>
          </a:p>
          <a:p>
            <a:pPr indent="0" marL="0">
              <a:buNone/>
            </a:pPr>
            <a:r>
              <a:rPr lang="en-US" sz="1800" dirty="0">
                <a:solidFill>
                  <a:srgbClr val="3A4A45"/>
                </a:solidFill>
                <a:latin typeface="Arial" pitchFamily="34" charset="0"/>
                <a:ea typeface="Arial" pitchFamily="34" charset="-122"/>
                <a:cs typeface="Arial" pitchFamily="34" charset="-120"/>
              </a:rPr>
              <a:t>Breaks are built in. Take more if you need them.</a:t>
            </a:r>
            <a:endParaRPr lang="en-US" sz="2200" dirty="0"/>
          </a:p>
        </p:txBody>
      </p:sp>
      <p:sp>
        <p:nvSpPr>
          <p:cNvPr id="10" name="Shape 8"/>
          <p:cNvSpPr/>
          <p:nvPr/>
        </p:nvSpPr>
        <p:spPr>
          <a:xfrm>
            <a:off x="6172200" y="3794760"/>
            <a:ext cx="5440680" cy="1600200"/>
          </a:xfrm>
          <a:prstGeom prst="roundRect">
            <a:avLst>
              <a:gd name="adj" fmla="val 6857"/>
            </a:avLst>
          </a:prstGeom>
          <a:solidFill>
            <a:srgbClr val="FFFFFF"/>
          </a:solidFill>
          <a:ln w="12700">
            <a:solidFill>
              <a:srgbClr val="DCD3C6"/>
            </a:solidFill>
            <a:prstDash val="solid"/>
          </a:ln>
        </p:spPr>
      </p:sp>
      <p:sp>
        <p:nvSpPr>
          <p:cNvPr id="11" name="Text 9"/>
          <p:cNvSpPr/>
          <p:nvPr/>
        </p:nvSpPr>
        <p:spPr>
          <a:xfrm>
            <a:off x="6446520" y="3977640"/>
            <a:ext cx="4937760" cy="1280160"/>
          </a:xfrm>
          <a:prstGeom prst="rect">
            <a:avLst/>
          </a:prstGeom>
          <a:noFill/>
          <a:ln/>
        </p:spPr>
        <p:txBody>
          <a:bodyPr wrap="square" rtlCol="0" anchor="t"/>
          <a:lstStyle/>
          <a:p>
            <a:pPr indent="0" marL="0">
              <a:buNone/>
            </a:pPr>
            <a:r>
              <a:rPr lang="en-US" sz="2200" b="1" dirty="0">
                <a:solidFill>
                  <a:srgbClr val="17322E"/>
                </a:solidFill>
                <a:latin typeface="Arial" pitchFamily="34" charset="0"/>
                <a:ea typeface="Arial" pitchFamily="34" charset="-122"/>
                <a:cs typeface="Arial" pitchFamily="34" charset="-120"/>
              </a:rPr>
              <a:t>The cases are fictional</a:t>
            </a:r>
            <a:endParaRPr lang="en-US" sz="2200" dirty="0"/>
          </a:p>
          <a:p>
            <a:pPr indent="0" marL="0">
              <a:buNone/>
            </a:pPr>
            <a:r>
              <a:rPr lang="en-US" sz="1800" dirty="0">
                <a:solidFill>
                  <a:srgbClr val="3A4A45"/>
                </a:solidFill>
                <a:latin typeface="Arial" pitchFamily="34" charset="0"/>
                <a:ea typeface="Arial" pitchFamily="34" charset="-122"/>
                <a:cs typeface="Arial" pitchFamily="34" charset="-120"/>
              </a:rPr>
              <a:t>We work with invented people, not real ones.</a:t>
            </a:r>
            <a:endParaRPr lang="en-US" sz="2200" dirty="0"/>
          </a:p>
        </p:txBody>
      </p:sp>
      <p:sp>
        <p:nvSpPr>
          <p:cNvPr id="12" name="Text 10"/>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Assessment Bias and Diagnostic Overshadowing · Disability in Psychotherapy · CC BY-NC 4.0</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LEARNING OUTCOMES</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By the end, participants should be able to…</a:t>
            </a:r>
            <a:endParaRPr lang="en-US" sz="3200" dirty="0"/>
          </a:p>
        </p:txBody>
      </p:sp>
      <p:sp>
        <p:nvSpPr>
          <p:cNvPr id="4" name="Text 2"/>
          <p:cNvSpPr/>
          <p:nvPr/>
        </p:nvSpPr>
        <p:spPr>
          <a:xfrm>
            <a:off x="548640" y="1828800"/>
            <a:ext cx="11064240" cy="4343400"/>
          </a:xfrm>
          <a:prstGeom prst="rect">
            <a:avLst/>
          </a:prstGeom>
          <a:noFill/>
          <a:ln/>
        </p:spPr>
        <p:txBody>
          <a:bodyPr wrap="square" rtlCol="0" anchor="t"/>
          <a:lstStyle/>
          <a:p>
            <a:pPr marL="228600" indent="-228600">
              <a:spcAft>
                <a:spcPts val="1000"/>
              </a:spcAft>
              <a:buSzPct val="100000"/>
              <a:buChar char="•"/>
            </a:pPr>
            <a:r>
              <a:rPr lang="en-US" sz="2600" dirty="0">
                <a:solidFill>
                  <a:srgbClr val="3A4A45"/>
                </a:solidFill>
                <a:latin typeface="Arial" pitchFamily="34" charset="0"/>
                <a:ea typeface="Arial" pitchFamily="34" charset="-122"/>
                <a:cs typeface="Arial" pitchFamily="34" charset="-120"/>
              </a:rPr>
              <a:t>Define diagnostic overshadowing and its origin.</a:t>
            </a:r>
            <a:endParaRPr lang="en-US" sz="2600" dirty="0"/>
          </a:p>
          <a:p>
            <a:pPr marL="228600" indent="-228600">
              <a:spcAft>
                <a:spcPts val="1000"/>
              </a:spcAft>
              <a:buSzPct val="100000"/>
              <a:buChar char="•"/>
            </a:pPr>
            <a:r>
              <a:rPr lang="en-US" sz="2600" dirty="0">
                <a:solidFill>
                  <a:srgbClr val="3A4A45"/>
                </a:solidFill>
                <a:latin typeface="Arial" pitchFamily="34" charset="0"/>
                <a:ea typeface="Arial" pitchFamily="34" charset="-122"/>
                <a:cs typeface="Arial" pitchFamily="34" charset="-120"/>
              </a:rPr>
              <a:t>Explain how somatic items in common measures can score a physical condition as low mood.</a:t>
            </a:r>
            <a:endParaRPr lang="en-US" sz="2600" dirty="0"/>
          </a:p>
          <a:p>
            <a:pPr marL="228600" indent="-228600">
              <a:spcAft>
                <a:spcPts val="1000"/>
              </a:spcAft>
              <a:buSzPct val="100000"/>
              <a:buChar char="•"/>
            </a:pPr>
            <a:r>
              <a:rPr lang="en-US" sz="2600" dirty="0">
                <a:solidFill>
                  <a:srgbClr val="3A4A45"/>
                </a:solidFill>
                <a:latin typeface="Arial" pitchFamily="34" charset="0"/>
                <a:ea typeface="Arial" pitchFamily="34" charset="-122"/>
                <a:cs typeface="Arial" pitchFamily="34" charset="-120"/>
              </a:rPr>
              <a:t>Use a six-step check for a new symptom, from describing the change to recording uncertainty and a follow-up plan.</a:t>
            </a:r>
            <a:endParaRPr lang="en-US" sz="2600" dirty="0"/>
          </a:p>
          <a:p>
            <a:pPr marL="228600" indent="-228600">
              <a:spcAft>
                <a:spcPts val="1000"/>
              </a:spcAft>
              <a:buSzPct val="100000"/>
              <a:buChar char="•"/>
            </a:pPr>
            <a:r>
              <a:rPr lang="en-US" sz="2600" dirty="0">
                <a:solidFill>
                  <a:srgbClr val="3A4A45"/>
                </a:solidFill>
                <a:latin typeface="Arial" pitchFamily="34" charset="0"/>
                <a:ea typeface="Arial" pitchFamily="34" charset="-122"/>
                <a:cs typeface="Arial" pitchFamily="34" charset="-120"/>
              </a:rPr>
              <a:t>Tell clinical enquiry apart from medical diagnosis, and know when to refer.</a:t>
            </a:r>
            <a:endParaRPr lang="en-US" sz="26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Assessment Bias and Diagnostic Overshadowing · Disability in Psychotherapy · CC BY-NC 4.0</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SESSION PLAN</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60 minutes</a:t>
            </a:r>
            <a:endParaRPr lang="en-US" sz="32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64240" cy="914400"/>
        </p:xfrm>
        <a:graphic>
          <a:graphicData uri="http://schemas.openxmlformats.org/drawingml/2006/table">
            <a:tbl>
              <a:tblPr/>
              <a:tblGrid>
                <a:gridCol w="2926080"/>
                <a:gridCol w="8138160"/>
              </a:tblGrid>
              <a:tr h="0">
                <a:tc>
                  <a:txBody>
                    <a:bodyPr/>
                    <a:lstStyle/>
                    <a:p>
                      <a:pPr indent="0" marL="0">
                        <a:buNone/>
                      </a:pPr>
                      <a:r>
                        <a:rPr lang="en-US" sz="1800" b="1" dirty="0">
                          <a:solidFill>
                            <a:srgbClr val="17322E"/>
                          </a:solidFill>
                          <a:latin typeface="Arial" pitchFamily="34" charset="0"/>
                          <a:ea typeface="Arial" pitchFamily="34" charset="-122"/>
                          <a:cs typeface="Arial" pitchFamily="34" charset="-120"/>
                        </a:rPr>
                        <a:t>Part</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c>
                  <a:txBody>
                    <a:bodyPr/>
                    <a:lstStyle/>
                    <a:p>
                      <a:pPr indent="0" marL="0">
                        <a:buNone/>
                      </a:pPr>
                      <a:r>
                        <a:rPr lang="en-US" sz="1800" b="1" dirty="0">
                          <a:solidFill>
                            <a:srgbClr val="17322E"/>
                          </a:solidFill>
                          <a:latin typeface="Arial" pitchFamily="34" charset="0"/>
                          <a:ea typeface="Arial" pitchFamily="34" charset="-122"/>
                          <a:cs typeface="Arial" pitchFamily="34" charset="-120"/>
                        </a:rPr>
                        <a:t>What happens</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r>
              <a:tr h="0">
                <a:tc>
                  <a:txBody>
                    <a:bodyPr/>
                    <a:lstStyle/>
                    <a:p>
                      <a:pPr indent="0" marL="0">
                        <a:buNone/>
                      </a:pPr>
                      <a:r>
                        <a:rPr lang="en-US" sz="1800" dirty="0">
                          <a:solidFill>
                            <a:srgbClr val="3A4A45"/>
                          </a:solidFill>
                          <a:latin typeface="Arial" pitchFamily="34" charset="0"/>
                          <a:ea typeface="Arial" pitchFamily="34" charset="-122"/>
                          <a:cs typeface="Arial" pitchFamily="34" charset="-120"/>
                        </a:rPr>
                        <a:t>Opening (10 minutes)</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c>
                  <a:txBody>
                    <a:bodyPr/>
                    <a:lstStyle/>
                    <a:p>
                      <a:pPr indent="0" marL="0">
                        <a:buNone/>
                      </a:pPr>
                      <a:r>
                        <a:rPr lang="en-US" sz="1800" dirty="0">
                          <a:solidFill>
                            <a:srgbClr val="3A4A45"/>
                          </a:solidFill>
                          <a:latin typeface="Arial" pitchFamily="34" charset="0"/>
                          <a:ea typeface="Arial" pitchFamily="34" charset="-122"/>
                          <a:cs typeface="Arial" pitchFamily="34" charset="-120"/>
                        </a:rPr>
                        <a:t>Ask the group for an example of a new symptom being put down to a condition the person already has.</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r>
              <a:tr h="0">
                <a:tc>
                  <a:txBody>
                    <a:bodyPr/>
                    <a:lstStyle/>
                    <a:p>
                      <a:pPr indent="0" marL="0">
                        <a:buNone/>
                      </a:pPr>
                      <a:r>
                        <a:rPr lang="en-US" sz="1800" dirty="0">
                          <a:solidFill>
                            <a:srgbClr val="3A4A45"/>
                          </a:solidFill>
                          <a:latin typeface="Arial" pitchFamily="34" charset="0"/>
                          <a:ea typeface="Arial" pitchFamily="34" charset="-122"/>
                          <a:cs typeface="Arial" pitchFamily="34" charset="-120"/>
                        </a:rPr>
                        <a:t>Input (15 minutes)</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c>
                  <a:txBody>
                    <a:bodyPr/>
                    <a:lstStyle/>
                    <a:p>
                      <a:pPr indent="0" marL="0">
                        <a:buNone/>
                      </a:pPr>
                      <a:r>
                        <a:rPr lang="en-US" sz="1800" dirty="0">
                          <a:solidFill>
                            <a:srgbClr val="3A4A45"/>
                          </a:solidFill>
                          <a:latin typeface="Arial" pitchFamily="34" charset="0"/>
                          <a:ea typeface="Arial" pitchFamily="34" charset="-122"/>
                          <a:cs typeface="Arial" pitchFamily="34" charset="-120"/>
                        </a:rPr>
                        <a:t>The key ideas above.</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r>
              <a:tr h="0">
                <a:tc>
                  <a:txBody>
                    <a:bodyPr/>
                    <a:lstStyle/>
                    <a:p>
                      <a:pPr indent="0" marL="0">
                        <a:buNone/>
                      </a:pPr>
                      <a:r>
                        <a:rPr lang="en-US" sz="1800" dirty="0">
                          <a:solidFill>
                            <a:srgbClr val="3A4A45"/>
                          </a:solidFill>
                          <a:latin typeface="Arial" pitchFamily="34" charset="0"/>
                          <a:ea typeface="Arial" pitchFamily="34" charset="-122"/>
                          <a:cs typeface="Arial" pitchFamily="34" charset="-120"/>
                        </a:rPr>
                        <a:t>Activity (20 minutes)</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c>
                  <a:txBody>
                    <a:bodyPr/>
                    <a:lstStyle/>
                    <a:p>
                      <a:pPr indent="0" marL="0">
                        <a:buNone/>
                      </a:pPr>
                      <a:r>
                        <a:rPr lang="en-US" sz="1800" dirty="0">
                          <a:solidFill>
                            <a:srgbClr val="3A4A45"/>
                          </a:solidFill>
                          <a:latin typeface="Arial" pitchFamily="34" charset="0"/>
                          <a:ea typeface="Arial" pitchFamily="34" charset="-122"/>
                          <a:cs typeface="Arial" pitchFamily="34" charset="-120"/>
                        </a:rPr>
                        <a:t>The case below, in small groups.</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r>
              <a:tr h="0">
                <a:tc>
                  <a:txBody>
                    <a:bodyPr/>
                    <a:lstStyle/>
                    <a:p>
                      <a:pPr indent="0" marL="0">
                        <a:buNone/>
                      </a:pPr>
                      <a:r>
                        <a:rPr lang="en-US" sz="1800" dirty="0">
                          <a:solidFill>
                            <a:srgbClr val="3A4A45"/>
                          </a:solidFill>
                          <a:latin typeface="Arial" pitchFamily="34" charset="0"/>
                          <a:ea typeface="Arial" pitchFamily="34" charset="-122"/>
                          <a:cs typeface="Arial" pitchFamily="34" charset="-120"/>
                        </a:rPr>
                        <a:t>Discussion (10 minutes)</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c>
                  <a:txBody>
                    <a:bodyPr/>
                    <a:lstStyle/>
                    <a:p>
                      <a:pPr indent="0" marL="0">
                        <a:buNone/>
                      </a:pPr>
                      <a:r>
                        <a:rPr lang="en-US" sz="1800" dirty="0">
                          <a:solidFill>
                            <a:srgbClr val="3A4A45"/>
                          </a:solidFill>
                          <a:latin typeface="Arial" pitchFamily="34" charset="0"/>
                          <a:ea typeface="Arial" pitchFamily="34" charset="-122"/>
                          <a:cs typeface="Arial" pitchFamily="34" charset="-120"/>
                        </a:rPr>
                        <a:t>The questions below.</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r>
              <a:tr h="0">
                <a:tc>
                  <a:txBody>
                    <a:bodyPr/>
                    <a:lstStyle/>
                    <a:p>
                      <a:pPr indent="0" marL="0">
                        <a:buNone/>
                      </a:pPr>
                      <a:r>
                        <a:rPr lang="en-US" sz="1800" dirty="0">
                          <a:solidFill>
                            <a:srgbClr val="3A4A45"/>
                          </a:solidFill>
                          <a:latin typeface="Arial" pitchFamily="34" charset="0"/>
                          <a:ea typeface="Arial" pitchFamily="34" charset="-122"/>
                          <a:cs typeface="Arial" pitchFamily="34" charset="-120"/>
                        </a:rPr>
                        <a:t>Close (5 minutes)</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c>
                  <a:txBody>
                    <a:bodyPr/>
                    <a:lstStyle/>
                    <a:p>
                      <a:pPr indent="0" marL="0">
                        <a:buNone/>
                      </a:pPr>
                      <a:r>
                        <a:rPr lang="en-US" sz="1800" dirty="0">
                          <a:solidFill>
                            <a:srgbClr val="3A4A45"/>
                          </a:solidFill>
                          <a:latin typeface="Arial" pitchFamily="34" charset="0"/>
                          <a:ea typeface="Arial" pitchFamily="34" charset="-122"/>
                          <a:cs typeface="Arial" pitchFamily="34" charset="-120"/>
                        </a:rPr>
                        <a:t>One change each person will try in practice.</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r>
            </a:tbl>
          </a:graphicData>
        </a:graphic>
      </p:graphicFrame>
      <p:sp>
        <p:nvSpPr>
          <p:cNvPr id="5" name="Text 2"/>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Assessment Bias and Diagnostic Overshadowing · Disability in Psychotherapy · CC BY-NC 4.0</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FE7DD"/>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THE SHORT VERSION</a:t>
            </a:r>
            <a:endParaRPr lang="en-US" sz="1300" dirty="0"/>
          </a:p>
        </p:txBody>
      </p:sp>
      <p:sp>
        <p:nvSpPr>
          <p:cNvPr id="3" name="Text 1"/>
          <p:cNvSpPr/>
          <p:nvPr/>
        </p:nvSpPr>
        <p:spPr>
          <a:xfrm>
            <a:off x="548640" y="1280160"/>
            <a:ext cx="11064240" cy="4389120"/>
          </a:xfrm>
          <a:prstGeom prst="rect">
            <a:avLst/>
          </a:prstGeom>
          <a:noFill/>
          <a:ln/>
        </p:spPr>
        <p:txBody>
          <a:bodyPr wrap="square" rtlCol="0" anchor="ctr"/>
          <a:lstStyle/>
          <a:p>
            <a:pPr indent="0" marL="0">
              <a:buNone/>
            </a:pPr>
            <a:r>
              <a:rPr lang="en-US" sz="2800" dirty="0">
                <a:solidFill>
                  <a:srgbClr val="17322E"/>
                </a:solidFill>
                <a:latin typeface="Georgia" pitchFamily="34" charset="0"/>
                <a:ea typeface="Georgia" pitchFamily="34" charset="-122"/>
                <a:cs typeface="Georgia" pitchFamily="34" charset="-120"/>
              </a:rPr>
              <a:t>Diagnostic overshadowing happens when a new symptom is explained away by a diagnosis the person already has. It is one of the most concrete and correctable forms of clinical ableism, and it has been shown experimentally. This session teaches a six-step check for a new symptom, and how to read assessment tools with care.</a:t>
            </a:r>
            <a:endParaRPr lang="en-US" sz="2800" dirty="0"/>
          </a:p>
        </p:txBody>
      </p:sp>
      <p:sp>
        <p:nvSpPr>
          <p:cNvPr id="4" name="Text 2"/>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Assessment Bias and Diagnostic Overshadowing · Disability in Psychotherapy · CC BY-NC 4.0</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KEY IDEAS (1 OF 2)</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What to teach</a:t>
            </a:r>
            <a:endParaRPr lang="en-US" sz="3200" dirty="0"/>
          </a:p>
        </p:txBody>
      </p:sp>
      <p:sp>
        <p:nvSpPr>
          <p:cNvPr id="4" name="Text 2"/>
          <p:cNvSpPr/>
          <p:nvPr/>
        </p:nvSpPr>
        <p:spPr>
          <a:xfrm>
            <a:off x="548640" y="1828800"/>
            <a:ext cx="11064240" cy="4343400"/>
          </a:xfrm>
          <a:prstGeom prst="rect">
            <a:avLst/>
          </a:prstGeom>
          <a:noFill/>
          <a:ln/>
        </p:spPr>
        <p:txBody>
          <a:bodyPr wrap="square" rtlCol="0" anchor="t"/>
          <a:lstStyle/>
          <a:p>
            <a:pPr marL="228600" indent="-228600">
              <a:spcAft>
                <a:spcPts val="1000"/>
              </a:spcAft>
              <a:buSzPct val="100000"/>
              <a:buChar char="•"/>
            </a:pPr>
            <a:r>
              <a:rPr lang="en-US" sz="2200" dirty="0">
                <a:solidFill>
                  <a:srgbClr val="3A4A45"/>
                </a:solidFill>
                <a:latin typeface="Arial" pitchFamily="34" charset="0"/>
                <a:ea typeface="Arial" pitchFamily="34" charset="-122"/>
                <a:cs typeface="Arial" pitchFamily="34" charset="-120"/>
              </a:rPr>
              <a:t>The term was coined in 1982 in research on people with intellectual disabilities (Reiss et al., 1982).</a:t>
            </a:r>
            <a:endParaRPr lang="en-US" sz="2200" dirty="0"/>
          </a:p>
          <a:p>
            <a:pPr marL="228600" indent="-228600">
              <a:spcAft>
                <a:spcPts val="1000"/>
              </a:spcAft>
              <a:buSzPct val="100000"/>
              <a:buChar char="•"/>
            </a:pPr>
            <a:r>
              <a:rPr lang="en-US" sz="2200" dirty="0">
                <a:solidFill>
                  <a:srgbClr val="3A4A45"/>
                </a:solidFill>
                <a:latin typeface="Arial" pitchFamily="34" charset="0"/>
                <a:ea typeface="Arial" pitchFamily="34" charset="-122"/>
                <a:cs typeface="Arial" pitchFamily="34" charset="-120"/>
              </a:rPr>
              <a:t>In a UK vignette study, 223 clinicians identified fewer symptoms when the same man was described as having an intellectual disability (Mason &amp; Scior, 2004).</a:t>
            </a:r>
            <a:endParaRPr lang="en-US" sz="2200" dirty="0"/>
          </a:p>
          <a:p>
            <a:pPr marL="228600" indent="-228600">
              <a:spcAft>
                <a:spcPts val="1000"/>
              </a:spcAft>
              <a:buSzPct val="100000"/>
              <a:buChar char="•"/>
            </a:pPr>
            <a:r>
              <a:rPr lang="en-US" sz="2200" dirty="0">
                <a:solidFill>
                  <a:srgbClr val="3A4A45"/>
                </a:solidFill>
                <a:latin typeface="Arial" pitchFamily="34" charset="0"/>
                <a:ea typeface="Arial" pitchFamily="34" charset="-122"/>
                <a:cs typeface="Arial" pitchFamily="34" charset="-120"/>
              </a:rPr>
              <a:t>Items about fatigue, work and health can inflate depression scores in physical conditions such as MS (Mohr et al., 1997).</a:t>
            </a:r>
            <a:endParaRPr lang="en-US" sz="22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Assessment Bias and Diagnostic Overshadowing · Disability in Psychotherapy · CC BY-NC 4.0</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KEY IDEAS (2 OF 2)</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What to teach</a:t>
            </a:r>
            <a:endParaRPr lang="en-US" sz="3200" dirty="0"/>
          </a:p>
        </p:txBody>
      </p:sp>
      <p:sp>
        <p:nvSpPr>
          <p:cNvPr id="4" name="Text 2"/>
          <p:cNvSpPr/>
          <p:nvPr/>
        </p:nvSpPr>
        <p:spPr>
          <a:xfrm>
            <a:off x="548640" y="1828800"/>
            <a:ext cx="11064240" cy="4343400"/>
          </a:xfrm>
          <a:prstGeom prst="rect">
            <a:avLst/>
          </a:prstGeom>
          <a:noFill/>
          <a:ln/>
        </p:spPr>
        <p:txBody>
          <a:bodyPr wrap="square" rtlCol="0" anchor="t"/>
          <a:lstStyle/>
          <a:p>
            <a:pPr marL="228600" indent="-228600">
              <a:spcAft>
                <a:spcPts val="1000"/>
              </a:spcAft>
              <a:buSzPct val="100000"/>
              <a:buChar char="•"/>
            </a:pPr>
            <a:r>
              <a:rPr lang="en-US" sz="2200" dirty="0">
                <a:solidFill>
                  <a:srgbClr val="3A4A45"/>
                </a:solidFill>
                <a:latin typeface="Arial" pitchFamily="34" charset="0"/>
                <a:ea typeface="Arial" pitchFamily="34" charset="-122"/>
                <a:cs typeface="Arial" pitchFamily="34" charset="-120"/>
              </a:rPr>
              <a:t>Some measures have barely been tested with particular groups: one review found only one study of depression measures in autistic adults (Cassidy et al., 2018).</a:t>
            </a:r>
            <a:endParaRPr lang="en-US" sz="2200" dirty="0"/>
          </a:p>
          <a:p>
            <a:pPr marL="228600" indent="-228600">
              <a:spcAft>
                <a:spcPts val="1000"/>
              </a:spcAft>
              <a:buSzPct val="100000"/>
              <a:buChar char="•"/>
            </a:pPr>
            <a:r>
              <a:rPr lang="en-US" sz="2200" dirty="0">
                <a:solidFill>
                  <a:srgbClr val="3A4A45"/>
                </a:solidFill>
                <a:latin typeface="Arial" pitchFamily="34" charset="0"/>
                <a:ea typeface="Arial" pitchFamily="34" charset="-122"/>
                <a:cs typeface="Arial" pitchFamily="34" charset="-120"/>
              </a:rPr>
              <a:t>Extensions to physical disability and chronic illness are mostly by analogy, not separately replicated.</a:t>
            </a:r>
            <a:endParaRPr lang="en-US" sz="22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Assessment Bias and Diagnostic Overshadowing · Disability in Psychotherapy · CC BY-NC 4.0</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FE7DD"/>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ACTIVITY · FICTIONAL TEACHING EXAMPLE</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“That’s just her condition”</a:t>
            </a:r>
            <a:endParaRPr lang="en-US" sz="3200" dirty="0"/>
          </a:p>
        </p:txBody>
      </p:sp>
      <p:sp>
        <p:nvSpPr>
          <p:cNvPr id="4" name="Text 2"/>
          <p:cNvSpPr/>
          <p:nvPr/>
        </p:nvSpPr>
        <p:spPr>
          <a:xfrm>
            <a:off x="548640" y="1737360"/>
            <a:ext cx="11064240" cy="4389120"/>
          </a:xfrm>
          <a:prstGeom prst="rect">
            <a:avLst/>
          </a:prstGeom>
          <a:noFill/>
          <a:ln/>
        </p:spPr>
        <p:txBody>
          <a:bodyPr wrap="square" rtlCol="0" anchor="t"/>
          <a:lstStyle/>
          <a:p>
            <a:pPr indent="0" marL="0">
              <a:buNone/>
            </a:pPr>
            <a:r>
              <a:rPr lang="en-US" sz="2400" dirty="0">
                <a:solidFill>
                  <a:srgbClr val="3A4A45"/>
                </a:solidFill>
                <a:latin typeface="Arial" pitchFamily="34" charset="0"/>
                <a:ea typeface="Arial" pitchFamily="34" charset="-122"/>
                <a:cs typeface="Arial" pitchFamily="34" charset="-120"/>
              </a:rPr>
              <a:t>Niamh, 47, has rheumatoid arthritis. Over two months her sleep has worsened and she has stopped seeing friends. Her GP letter says “fatigue and low mood consistent with RA”. In pairs: work through the four-step check; decide what else is still a live possibility; and draft one question you would ask Niamh.</a:t>
            </a:r>
            <a:endParaRPr lang="en-US" sz="24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Assessment Bias and Diagnostic Overshadowing · Disability in Psychotherapy · CC BY-NC 4.0</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WORKSHEET</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“That’s just her condition”</a:t>
            </a:r>
            <a:endParaRPr lang="en-US" sz="3200" dirty="0"/>
          </a:p>
        </p:txBody>
      </p:sp>
      <p:sp>
        <p:nvSpPr>
          <p:cNvPr id="4" name="Text 2"/>
          <p:cNvSpPr/>
          <p:nvPr/>
        </p:nvSpPr>
        <p:spPr>
          <a:xfrm>
            <a:off x="548640" y="1737360"/>
            <a:ext cx="11064240" cy="4389120"/>
          </a:xfrm>
          <a:prstGeom prst="rect">
            <a:avLst/>
          </a:prstGeom>
          <a:noFill/>
          <a:ln/>
        </p:spPr>
        <p:txBody>
          <a:bodyPr wrap="square" rtlCol="0" anchor="t"/>
          <a:lstStyle/>
          <a:p>
            <a:pPr marL="342900" indent="-342900">
              <a:spcAft>
                <a:spcPts val="1000"/>
              </a:spcAft>
              <a:buSzPct val="100000"/>
              <a:buFont typeface="+mj-lt"/>
              <a:buAutoNum type="arabicPeriod" startAt="1"/>
            </a:pPr>
            <a:r>
              <a:rPr lang="en-US" sz="2100" dirty="0">
                <a:solidFill>
                  <a:srgbClr val="3A4A45"/>
                </a:solidFill>
                <a:latin typeface="Arial" pitchFamily="34" charset="0"/>
                <a:ea typeface="Arial" pitchFamily="34" charset="-122"/>
                <a:cs typeface="Arial" pitchFamily="34" charset="-120"/>
              </a:rPr>
              <a:t>What has changed for Niamh, and since when?</a:t>
            </a:r>
            <a:endParaRPr lang="en-US" sz="2100" dirty="0"/>
          </a:p>
          <a:p>
            <a:pPr marL="342900" indent="-342900">
              <a:spcAft>
                <a:spcPts val="1000"/>
              </a:spcAft>
              <a:buSzPct val="100000"/>
              <a:buFont typeface="+mj-lt"/>
              <a:buAutoNum type="arabicPeriod" startAt="1"/>
            </a:pPr>
            <a:r>
              <a:rPr lang="en-US" sz="2100" dirty="0">
                <a:solidFill>
                  <a:srgbClr val="3A4A45"/>
                </a:solidFill>
                <a:latin typeface="Arial" pitchFamily="34" charset="0"/>
                <a:ea typeface="Arial" pitchFamily="34" charset="-122"/>
                <a:cs typeface="Arial" pitchFamily="34" charset="-120"/>
              </a:rPr>
              <a:t>List at least three possible explanations, including ones that interact.</a:t>
            </a:r>
            <a:endParaRPr lang="en-US" sz="2100" dirty="0"/>
          </a:p>
          <a:p>
            <a:pPr marL="342900" indent="-342900">
              <a:spcAft>
                <a:spcPts val="1000"/>
              </a:spcAft>
              <a:buSzPct val="100000"/>
              <a:buFont typeface="+mj-lt"/>
              <a:buAutoNum type="arabicPeriod" startAt="1"/>
            </a:pPr>
            <a:r>
              <a:rPr lang="en-US" sz="2100" dirty="0">
                <a:solidFill>
                  <a:srgbClr val="3A4A45"/>
                </a:solidFill>
                <a:latin typeface="Arial" pitchFamily="34" charset="0"/>
                <a:ea typeface="Arial" pitchFamily="34" charset="-122"/>
                <a:cs typeface="Arial" pitchFamily="34" charset="-120"/>
              </a:rPr>
              <a:t>What would you ask Niamh?</a:t>
            </a:r>
            <a:endParaRPr lang="en-US" sz="2100" dirty="0"/>
          </a:p>
          <a:p>
            <a:pPr marL="342900" indent="-342900">
              <a:spcAft>
                <a:spcPts val="1000"/>
              </a:spcAft>
              <a:buSzPct val="100000"/>
              <a:buFont typeface="+mj-lt"/>
              <a:buAutoNum type="arabicPeriod" startAt="1"/>
            </a:pPr>
            <a:r>
              <a:rPr lang="en-US" sz="2100" dirty="0">
                <a:solidFill>
                  <a:srgbClr val="3A4A45"/>
                </a:solidFill>
                <a:latin typeface="Arial" pitchFamily="34" charset="0"/>
                <a:ea typeface="Arial" pitchFamily="34" charset="-122"/>
                <a:cs typeface="Arial" pitchFamily="34" charset="-120"/>
              </a:rPr>
              <a:t>Who else might need to be involved, and how would you ask her consent?</a:t>
            </a:r>
            <a:endParaRPr lang="en-US" sz="2100" dirty="0"/>
          </a:p>
          <a:p>
            <a:pPr marL="342900" indent="-342900">
              <a:spcAft>
                <a:spcPts val="1000"/>
              </a:spcAft>
              <a:buSzPct val="100000"/>
              <a:buFont typeface="+mj-lt"/>
              <a:buAutoNum type="arabicPeriod" startAt="1"/>
            </a:pPr>
            <a:r>
              <a:rPr lang="en-US" sz="2100" dirty="0">
                <a:solidFill>
                  <a:srgbClr val="3A4A45"/>
                </a:solidFill>
                <a:latin typeface="Arial" pitchFamily="34" charset="0"/>
                <a:ea typeface="Arial" pitchFamily="34" charset="-122"/>
                <a:cs typeface="Arial" pitchFamily="34" charset="-120"/>
              </a:rPr>
              <a:t>Write a note that records what is uncertain.</a:t>
            </a:r>
            <a:endParaRPr lang="en-US" sz="21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Assessment Bias and Diagnostic Overshadowing · Disability in Psychotherapy · CC BY-NC 4.0</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WORKED EXAMPLE</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The six-step check with Niamh</a:t>
            </a:r>
            <a:endParaRPr lang="en-US" sz="32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64240" cy="914400"/>
        </p:xfrm>
        <a:graphic>
          <a:graphicData uri="http://schemas.openxmlformats.org/drawingml/2006/table">
            <a:tbl>
              <a:tblPr/>
              <a:tblGrid>
                <a:gridCol w="5532120"/>
                <a:gridCol w="5532120"/>
              </a:tblGrid>
              <a:tr h="0">
                <a:tc>
                  <a:txBody>
                    <a:bodyPr/>
                    <a:lstStyle/>
                    <a:p>
                      <a:pPr indent="0" marL="0">
                        <a:buNone/>
                      </a:pPr>
                      <a:r>
                        <a:rPr lang="en-US" sz="1300" b="1" dirty="0">
                          <a:solidFill>
                            <a:srgbClr val="17322E"/>
                          </a:solidFill>
                          <a:latin typeface="Arial" pitchFamily="34" charset="0"/>
                          <a:ea typeface="Arial" pitchFamily="34" charset="-122"/>
                          <a:cs typeface="Arial" pitchFamily="34" charset="-120"/>
                        </a:rPr>
                        <a:t>Step</a:t>
                      </a:r>
                      <a:endParaRPr lang="en-US" sz="13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c>
                  <a:txBody>
                    <a:bodyPr/>
                    <a:lstStyle/>
                    <a:p>
                      <a:pPr indent="0" marL="0">
                        <a:buNone/>
                      </a:pPr>
                      <a:r>
                        <a:rPr lang="en-US" sz="1300" b="1" dirty="0">
                          <a:solidFill>
                            <a:srgbClr val="17322E"/>
                          </a:solidFill>
                          <a:latin typeface="Arial" pitchFamily="34" charset="0"/>
                          <a:ea typeface="Arial" pitchFamily="34" charset="-122"/>
                          <a:cs typeface="Arial" pitchFamily="34" charset="-120"/>
                        </a:rPr>
                        <a:t>With Niamh</a:t>
                      </a:r>
                      <a:endParaRPr lang="en-US" sz="13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3A4A45"/>
                          </a:solidFill>
                          <a:latin typeface="Arial" pitchFamily="34" charset="0"/>
                          <a:ea typeface="Arial" pitchFamily="34" charset="-122"/>
                          <a:cs typeface="Arial" pitchFamily="34" charset="-120"/>
                        </a:rPr>
                        <a:t>1. Describe what has changed</a:t>
                      </a:r>
                      <a:endParaRPr lang="en-US" sz="13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c>
                  <a:txBody>
                    <a:bodyPr/>
                    <a:lstStyle/>
                    <a:p>
                      <a:pPr indent="0" marL="0">
                        <a:buNone/>
                      </a:pPr>
                      <a:r>
                        <a:rPr lang="en-US" sz="1300" dirty="0">
                          <a:solidFill>
                            <a:srgbClr val="3A4A45"/>
                          </a:solidFill>
                          <a:latin typeface="Arial" pitchFamily="34" charset="0"/>
                          <a:ea typeface="Arial" pitchFamily="34" charset="-122"/>
                          <a:cs typeface="Arial" pitchFamily="34" charset="-120"/>
                        </a:rPr>
                        <a:t>Her sleep has got worse over two months, and she has stopped seeing friends.</a:t>
                      </a:r>
                      <a:endParaRPr lang="en-US" sz="13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3A4A45"/>
                          </a:solidFill>
                          <a:latin typeface="Arial" pitchFamily="34" charset="0"/>
                          <a:ea typeface="Arial" pitchFamily="34" charset="-122"/>
                          <a:cs typeface="Arial" pitchFamily="34" charset="-120"/>
                        </a:rPr>
                        <a:t>2. Establish her usual baseline and the timeline</a:t>
                      </a:r>
                      <a:endParaRPr lang="en-US" sz="13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c>
                  <a:txBody>
                    <a:bodyPr/>
                    <a:lstStyle/>
                    <a:p>
                      <a:pPr indent="0" marL="0">
                        <a:buNone/>
                      </a:pPr>
                      <a:r>
                        <a:rPr lang="en-US" sz="1300" dirty="0">
                          <a:solidFill>
                            <a:srgbClr val="3A4A45"/>
                          </a:solidFill>
                          <a:latin typeface="Arial" pitchFamily="34" charset="0"/>
                          <a:ea typeface="Arial" pitchFamily="34" charset="-122"/>
                          <a:cs typeface="Arial" pitchFamily="34" charset="-120"/>
                        </a:rPr>
                        <a:t>What are her sleep and social life usually like? Did the changes start with a flare, a change of medication, or something else in her life?</a:t>
                      </a:r>
                      <a:endParaRPr lang="en-US" sz="13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3A4A45"/>
                          </a:solidFill>
                          <a:latin typeface="Arial" pitchFamily="34" charset="0"/>
                          <a:ea typeface="Arial" pitchFamily="34" charset="-122"/>
                          <a:cs typeface="Arial" pitchFamily="34" charset="-120"/>
                        </a:rPr>
                        <a:t>3. Keep several explanations open</a:t>
                      </a:r>
                      <a:endParaRPr lang="en-US" sz="13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c>
                  <a:txBody>
                    <a:bodyPr/>
                    <a:lstStyle/>
                    <a:p>
                      <a:pPr indent="0" marL="0">
                        <a:buNone/>
                      </a:pPr>
                      <a:r>
                        <a:rPr lang="en-US" sz="1300" dirty="0">
                          <a:solidFill>
                            <a:srgbClr val="3A4A45"/>
                          </a:solidFill>
                          <a:latin typeface="Arial" pitchFamily="34" charset="0"/>
                          <a:ea typeface="Arial" pitchFamily="34" charset="-122"/>
                          <a:cs typeface="Arial" pitchFamily="34" charset="-120"/>
                        </a:rPr>
                        <a:t>Arthritis activity and pain affecting sleep; medication; low mood; isolation or loss; or several of these interacting.</a:t>
                      </a:r>
                      <a:endParaRPr lang="en-US" sz="13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3A4A45"/>
                          </a:solidFill>
                          <a:latin typeface="Arial" pitchFamily="34" charset="0"/>
                          <a:ea typeface="Arial" pitchFamily="34" charset="-122"/>
                          <a:cs typeface="Arial" pitchFamily="34" charset="-120"/>
                        </a:rPr>
                        <a:t>4. Ask what she thinks is happening</a:t>
                      </a:r>
                      <a:endParaRPr lang="en-US" sz="13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c>
                  <a:txBody>
                    <a:bodyPr/>
                    <a:lstStyle/>
                    <a:p>
                      <a:pPr indent="0" marL="0">
                        <a:buNone/>
                      </a:pPr>
                      <a:r>
                        <a:rPr lang="en-US" sz="1300" dirty="0">
                          <a:solidFill>
                            <a:srgbClr val="3A4A45"/>
                          </a:solidFill>
                          <a:latin typeface="Arial" pitchFamily="34" charset="0"/>
                          <a:ea typeface="Arial" pitchFamily="34" charset="-122"/>
                          <a:cs typeface="Arial" pitchFamily="34" charset="-120"/>
                        </a:rPr>
                        <a:t>“What do you make of the changes over the last couple of months?”</a:t>
                      </a:r>
                      <a:endParaRPr lang="en-US" sz="13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3A4A45"/>
                          </a:solidFill>
                          <a:latin typeface="Arial" pitchFamily="34" charset="0"/>
                          <a:ea typeface="Arial" pitchFamily="34" charset="-122"/>
                          <a:cs typeface="Arial" pitchFamily="34" charset="-120"/>
                        </a:rPr>
                        <a:t>5. Identify appropriate assessment, consultation or referral</a:t>
                      </a:r>
                      <a:endParaRPr lang="en-US" sz="13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c>
                  <a:txBody>
                    <a:bodyPr/>
                    <a:lstStyle/>
                    <a:p>
                      <a:pPr indent="0" marL="0">
                        <a:buNone/>
                      </a:pPr>
                      <a:r>
                        <a:rPr lang="en-US" sz="1300" dirty="0">
                          <a:solidFill>
                            <a:srgbClr val="3A4A45"/>
                          </a:solidFill>
                          <a:latin typeface="Arial" pitchFamily="34" charset="0"/>
                          <a:ea typeface="Arial" pitchFamily="34" charset="-122"/>
                          <a:cs typeface="Arial" pitchFamily="34" charset="-120"/>
                        </a:rPr>
                        <a:t>With her consent, contact her GP or rheumatology team about sleep, pain and medication. The therapist doesn’t diagnose the medical side.</a:t>
                      </a:r>
                      <a:endParaRPr lang="en-US" sz="13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3A4A45"/>
                          </a:solidFill>
                          <a:latin typeface="Arial" pitchFamily="34" charset="0"/>
                          <a:ea typeface="Arial" pitchFamily="34" charset="-122"/>
                          <a:cs typeface="Arial" pitchFamily="34" charset="-120"/>
                        </a:rPr>
                        <a:t>6. Record uncertainty and the follow-up plan</a:t>
                      </a:r>
                      <a:endParaRPr lang="en-US" sz="13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c>
                  <a:txBody>
                    <a:bodyPr/>
                    <a:lstStyle/>
                    <a:p>
                      <a:pPr indent="0" marL="0">
                        <a:buNone/>
                      </a:pPr>
                      <a:r>
                        <a:rPr lang="en-US" sz="1300" dirty="0">
                          <a:solidFill>
                            <a:srgbClr val="3A4A45"/>
                          </a:solidFill>
                          <a:latin typeface="Arial" pitchFamily="34" charset="0"/>
                          <a:ea typeface="Arial" pitchFamily="34" charset="-122"/>
                          <a:cs typeface="Arial" pitchFamily="34" charset="-120"/>
                        </a:rPr>
                        <a:t>Write down what is known, what isn’t, and who is doing what next.</a:t>
                      </a:r>
                      <a:endParaRPr lang="en-US" sz="13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r>
            </a:tbl>
          </a:graphicData>
        </a:graphic>
      </p:graphicFrame>
      <p:sp>
        <p:nvSpPr>
          <p:cNvPr id="5" name="Text 2"/>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Assessment Bias and Diagnostic Overshadowing · Disability in Psychotherapy · CC BY-NC 4.0</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FE7DD"/>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WORKED EXAMPLE</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A note that records uncertainty</a:t>
            </a:r>
            <a:endParaRPr lang="en-US" sz="3200" dirty="0"/>
          </a:p>
        </p:txBody>
      </p:sp>
      <p:sp>
        <p:nvSpPr>
          <p:cNvPr id="4" name="Text 2"/>
          <p:cNvSpPr/>
          <p:nvPr/>
        </p:nvSpPr>
        <p:spPr>
          <a:xfrm>
            <a:off x="731520" y="1737360"/>
            <a:ext cx="10698480" cy="4389120"/>
          </a:xfrm>
          <a:prstGeom prst="rect">
            <a:avLst/>
          </a:prstGeom>
          <a:noFill/>
          <a:ln/>
        </p:spPr>
        <p:txBody>
          <a:bodyPr wrap="square" rtlCol="0" anchor="ctr"/>
          <a:lstStyle/>
          <a:p>
            <a:pPr indent="0" marL="0">
              <a:buNone/>
            </a:pPr>
            <a:r>
              <a:rPr lang="en-US" sz="2100" dirty="0">
                <a:solidFill>
                  <a:srgbClr val="17322E"/>
                </a:solidFill>
                <a:latin typeface="Arial" pitchFamily="34" charset="0"/>
                <a:ea typeface="Arial" pitchFamily="34" charset="-122"/>
                <a:cs typeface="Arial" pitchFamily="34" charset="-120"/>
              </a:rPr>
              <a:t>Niamh reports worse sleep and seeing friends less over the past two months. Possible contributors include arthritis activity, pain, medication and low mood, which may interact. Niamh’s own view: [her words]. Plan: with her consent, contact her GP about sleep and pain; continue to monitor mood, noting which questionnaire items overlap with arthritis symptoms; review in four weeks.</a:t>
            </a:r>
            <a:endParaRPr lang="en-US" sz="21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Assessment Bias and Diagnostic Overshadowing · Disability in Psychotherapy · CC BY-NC 4.0</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FEEDBACK</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What good looks like</a:t>
            </a:r>
            <a:endParaRPr lang="en-US" sz="3200" dirty="0"/>
          </a:p>
        </p:txBody>
      </p:sp>
      <p:sp>
        <p:nvSpPr>
          <p:cNvPr id="4" name="Text 2"/>
          <p:cNvSpPr/>
          <p:nvPr/>
        </p:nvSpPr>
        <p:spPr>
          <a:xfrm>
            <a:off x="548640" y="1828800"/>
            <a:ext cx="11064240" cy="4343400"/>
          </a:xfrm>
          <a:prstGeom prst="rect">
            <a:avLst/>
          </a:prstGeom>
          <a:noFill/>
          <a:ln/>
        </p:spPr>
        <p:txBody>
          <a:bodyPr wrap="square" rtlCol="0" anchor="t"/>
          <a:lstStyle/>
          <a:p>
            <a:pPr marL="228600" indent="-228600">
              <a:spcAft>
                <a:spcPts val="1000"/>
              </a:spcAft>
              <a:buSzPct val="100000"/>
              <a:buChar char="•"/>
            </a:pPr>
            <a:r>
              <a:rPr lang="en-US" sz="2400" dirty="0">
                <a:solidFill>
                  <a:srgbClr val="3A4A45"/>
                </a:solidFill>
                <a:latin typeface="Arial" pitchFamily="34" charset="0"/>
                <a:ea typeface="Arial" pitchFamily="34" charset="-122"/>
                <a:cs typeface="Arial" pitchFamily="34" charset="-120"/>
              </a:rPr>
              <a:t>keeps more than one explanation open;</a:t>
            </a:r>
            <a:endParaRPr lang="en-US" sz="2400" dirty="0"/>
          </a:p>
          <a:p>
            <a:pPr marL="228600" indent="-228600">
              <a:spcAft>
                <a:spcPts val="1000"/>
              </a:spcAft>
              <a:buSzPct val="100000"/>
              <a:buChar char="•"/>
            </a:pPr>
            <a:r>
              <a:rPr lang="en-US" sz="2400" dirty="0">
                <a:solidFill>
                  <a:srgbClr val="3A4A45"/>
                </a:solidFill>
                <a:latin typeface="Arial" pitchFamily="34" charset="0"/>
                <a:ea typeface="Arial" pitchFamily="34" charset="-122"/>
                <a:cs typeface="Arial" pitchFamily="34" charset="-120"/>
              </a:rPr>
              <a:t>includes Niamh’s own view;</a:t>
            </a:r>
            <a:endParaRPr lang="en-US" sz="2400" dirty="0"/>
          </a:p>
          <a:p>
            <a:pPr marL="228600" indent="-228600">
              <a:spcAft>
                <a:spcPts val="1000"/>
              </a:spcAft>
              <a:buSzPct val="100000"/>
              <a:buChar char="•"/>
            </a:pPr>
            <a:r>
              <a:rPr lang="en-US" sz="2400" dirty="0">
                <a:solidFill>
                  <a:srgbClr val="3A4A45"/>
                </a:solidFill>
                <a:latin typeface="Arial" pitchFamily="34" charset="0"/>
                <a:ea typeface="Arial" pitchFamily="34" charset="-122"/>
                <a:cs typeface="Arial" pitchFamily="34" charset="-120"/>
              </a:rPr>
              <a:t>names an appropriate referral or consultation, with consent;</a:t>
            </a:r>
            <a:endParaRPr lang="en-US" sz="2400" dirty="0"/>
          </a:p>
          <a:p>
            <a:pPr marL="228600" indent="-228600">
              <a:spcAft>
                <a:spcPts val="1000"/>
              </a:spcAft>
              <a:buSzPct val="100000"/>
              <a:buChar char="•"/>
            </a:pPr>
            <a:r>
              <a:rPr lang="en-US" sz="2400" dirty="0">
                <a:solidFill>
                  <a:srgbClr val="3A4A45"/>
                </a:solidFill>
                <a:latin typeface="Arial" pitchFamily="34" charset="0"/>
                <a:ea typeface="Arial" pitchFamily="34" charset="-122"/>
                <a:cs typeface="Arial" pitchFamily="34" charset="-120"/>
              </a:rPr>
              <a:t>records uncertainty and a plan, with a review date.</a:t>
            </a:r>
            <a:endParaRPr lang="en-US" sz="24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Assessment Bias and Diagnostic Overshadowing · Disability in Psychotherapy · CC BY-NC 4.0</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7322E"/>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D8B79C"/>
                </a:solidFill>
                <a:latin typeface="Arial" pitchFamily="34" charset="0"/>
                <a:ea typeface="Arial" pitchFamily="34" charset="-122"/>
                <a:cs typeface="Arial" pitchFamily="34" charset="-120"/>
              </a:rPr>
              <a:t>DISCUSSION</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F7F1EB"/>
                </a:solidFill>
                <a:latin typeface="Georgia" pitchFamily="34" charset="0"/>
                <a:ea typeface="Georgia" pitchFamily="34" charset="-122"/>
                <a:cs typeface="Georgia" pitchFamily="34" charset="-120"/>
              </a:rPr>
              <a:t>Questions to take back to practice</a:t>
            </a:r>
            <a:endParaRPr lang="en-US" sz="3200" dirty="0"/>
          </a:p>
        </p:txBody>
      </p:sp>
      <p:sp>
        <p:nvSpPr>
          <p:cNvPr id="4" name="Text 2"/>
          <p:cNvSpPr/>
          <p:nvPr/>
        </p:nvSpPr>
        <p:spPr>
          <a:xfrm>
            <a:off x="548640" y="1737360"/>
            <a:ext cx="11064240" cy="4434840"/>
          </a:xfrm>
          <a:prstGeom prst="rect">
            <a:avLst/>
          </a:prstGeom>
          <a:noFill/>
          <a:ln/>
        </p:spPr>
        <p:txBody>
          <a:bodyPr wrap="square" rtlCol="0" anchor="t"/>
          <a:lstStyle/>
          <a:p>
            <a:pPr marL="228600" indent="-228600">
              <a:spcAft>
                <a:spcPts val="1000"/>
              </a:spcAft>
              <a:buSzPct val="100000"/>
              <a:buChar char="•"/>
            </a:pPr>
            <a:r>
              <a:rPr lang="en-US" sz="2200" dirty="0">
                <a:solidFill>
                  <a:srgbClr val="F7F1EB"/>
                </a:solidFill>
                <a:latin typeface="Georgia" pitchFamily="34" charset="0"/>
                <a:ea typeface="Georgia" pitchFamily="34" charset="-122"/>
                <a:cs typeface="Georgia" pitchFamily="34" charset="-120"/>
              </a:rPr>
              <a:t>Which of your routine measures include somatic items?</a:t>
            </a:r>
            <a:endParaRPr lang="en-US" sz="2200" dirty="0"/>
          </a:p>
          <a:p>
            <a:pPr marL="228600" indent="-228600">
              <a:spcAft>
                <a:spcPts val="1000"/>
              </a:spcAft>
              <a:buSzPct val="100000"/>
              <a:buChar char="•"/>
            </a:pPr>
            <a:r>
              <a:rPr lang="en-US" sz="2200" dirty="0">
                <a:solidFill>
                  <a:srgbClr val="F7F1EB"/>
                </a:solidFill>
                <a:latin typeface="Georgia" pitchFamily="34" charset="0"/>
                <a:ea typeface="Georgia" pitchFamily="34" charset="-122"/>
                <a:cs typeface="Georgia" pitchFamily="34" charset="-120"/>
              </a:rPr>
              <a:t>How would you record that you have checked a new symptom, rather than attributed it?</a:t>
            </a:r>
            <a:endParaRPr lang="en-US" sz="2200" dirty="0"/>
          </a:p>
          <a:p>
            <a:pPr marL="228600" indent="-228600">
              <a:spcAft>
                <a:spcPts val="1000"/>
              </a:spcAft>
              <a:buSzPct val="100000"/>
              <a:buChar char="•"/>
            </a:pPr>
            <a:r>
              <a:rPr lang="en-US" sz="2200" dirty="0">
                <a:solidFill>
                  <a:srgbClr val="F7F1EB"/>
                </a:solidFill>
                <a:latin typeface="Georgia" pitchFamily="34" charset="0"/>
                <a:ea typeface="Georgia" pitchFamily="34" charset="-122"/>
                <a:cs typeface="Georgia" pitchFamily="34" charset="-120"/>
              </a:rPr>
              <a:t>When might a client want their existing diagnosis to explain a symptom?</a:t>
            </a:r>
            <a:endParaRPr lang="en-US" sz="2200" dirty="0"/>
          </a:p>
          <a:p>
            <a:pPr marL="228600" indent="-228600">
              <a:spcAft>
                <a:spcPts val="1000"/>
              </a:spcAft>
              <a:buSzPct val="100000"/>
              <a:buChar char="•"/>
            </a:pPr>
            <a:r>
              <a:rPr lang="en-US" sz="2200" dirty="0">
                <a:solidFill>
                  <a:srgbClr val="F7F1EB"/>
                </a:solidFill>
                <a:latin typeface="Georgia" pitchFamily="34" charset="0"/>
                <a:ea typeface="Georgia" pitchFamily="34" charset="-122"/>
                <a:cs typeface="Georgia" pitchFamily="34" charset="-120"/>
              </a:rPr>
              <a:t>How does overshadowing work in the other direction, for physical health in mental health services?</a:t>
            </a:r>
            <a:endParaRPr lang="en-US" sz="22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BFD0CB"/>
                </a:solidFill>
                <a:latin typeface="Arial" pitchFamily="34" charset="0"/>
                <a:ea typeface="Arial" pitchFamily="34" charset="-122"/>
                <a:cs typeface="Arial" pitchFamily="34" charset="-120"/>
              </a:rPr>
              <a:t>Assessment Bias and Diagnostic Overshadowing · Disability in Psychotherapy · CC BY-NC 4.0</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COMMON MISUNDERSTANDINGS</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What this session is not saying</a:t>
            </a:r>
            <a:endParaRPr lang="en-US" sz="3200" dirty="0"/>
          </a:p>
        </p:txBody>
      </p:sp>
      <p:sp>
        <p:nvSpPr>
          <p:cNvPr id="4" name="Text 2"/>
          <p:cNvSpPr/>
          <p:nvPr/>
        </p:nvSpPr>
        <p:spPr>
          <a:xfrm>
            <a:off x="548640" y="1828800"/>
            <a:ext cx="11064240" cy="4343400"/>
          </a:xfrm>
          <a:prstGeom prst="rect">
            <a:avLst/>
          </a:prstGeom>
          <a:noFill/>
          <a:ln/>
        </p:spPr>
        <p:txBody>
          <a:bodyPr wrap="square" rtlCol="0" anchor="t"/>
          <a:lstStyle/>
          <a:p>
            <a:pPr marL="228600" indent="-228600">
              <a:spcAft>
                <a:spcPts val="1000"/>
              </a:spcAft>
              <a:buSzPct val="100000"/>
              <a:buChar char="•"/>
            </a:pPr>
            <a:r>
              <a:rPr lang="en-US" sz="2200" dirty="0">
                <a:solidFill>
                  <a:srgbClr val="3A4A45"/>
                </a:solidFill>
                <a:latin typeface="Arial" pitchFamily="34" charset="0"/>
                <a:ea typeface="Arial" pitchFamily="34" charset="-122"/>
                <a:cs typeface="Arial" pitchFamily="34" charset="-120"/>
              </a:rPr>
              <a:t>“So we should stop using measures.” No: check what they were tested on, and ask what answers mean. Don’t drop items or adjust scores informally; note the overlap when you interpret and record the score.</a:t>
            </a:r>
            <a:endParaRPr lang="en-US" sz="2200" dirty="0"/>
          </a:p>
          <a:p>
            <a:pPr marL="228600" indent="-228600">
              <a:spcAft>
                <a:spcPts val="1000"/>
              </a:spcAft>
              <a:buSzPct val="100000"/>
              <a:buChar char="•"/>
            </a:pPr>
            <a:r>
              <a:rPr lang="en-US" sz="2200" dirty="0">
                <a:solidFill>
                  <a:srgbClr val="3A4A45"/>
                </a:solidFill>
                <a:latin typeface="Arial" pitchFamily="34" charset="0"/>
                <a:ea typeface="Arial" pitchFamily="34" charset="-122"/>
                <a:cs typeface="Arial" pitchFamily="34" charset="-120"/>
              </a:rPr>
              <a:t>“The therapist should work out the medical cause.” No: the therapist’s job is to notice, ask, record and refer, not to diagnose.</a:t>
            </a:r>
            <a:endParaRPr lang="en-US" sz="2200" dirty="0"/>
          </a:p>
          <a:p>
            <a:pPr marL="228600" indent="-228600">
              <a:spcAft>
                <a:spcPts val="1000"/>
              </a:spcAft>
              <a:buSzPct val="100000"/>
              <a:buChar char="•"/>
            </a:pPr>
            <a:r>
              <a:rPr lang="en-US" sz="2200" dirty="0">
                <a:solidFill>
                  <a:srgbClr val="3A4A45"/>
                </a:solidFill>
                <a:latin typeface="Arial" pitchFamily="34" charset="0"/>
                <a:ea typeface="Arial" pitchFamily="34" charset="-122"/>
                <a:cs typeface="Arial" pitchFamily="34" charset="-120"/>
              </a:rPr>
              <a:t>“Every new symptom is separate from the condition.” Sometimes it isn’t; the point is to investigate rather than assume.</a:t>
            </a:r>
            <a:endParaRPr lang="en-US" sz="22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Assessment Bias and Diagnostic Overshadowing · Disability in Psychotherapy · CC BY-NC 4.0</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7322E"/>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D8B79C"/>
                </a:solidFill>
                <a:latin typeface="Arial" pitchFamily="34" charset="0"/>
                <a:ea typeface="Arial" pitchFamily="34" charset="-122"/>
                <a:cs typeface="Arial" pitchFamily="34" charset="-120"/>
              </a:rPr>
              <a:t>CLOSE</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F7F1EB"/>
                </a:solidFill>
                <a:latin typeface="Georgia" pitchFamily="34" charset="0"/>
                <a:ea typeface="Georgia" pitchFamily="34" charset="-122"/>
                <a:cs typeface="Georgia" pitchFamily="34" charset="-120"/>
              </a:rPr>
              <a:t>One change you will try in practice</a:t>
            </a:r>
            <a:endParaRPr lang="en-US" sz="3200" dirty="0"/>
          </a:p>
        </p:txBody>
      </p:sp>
      <p:sp>
        <p:nvSpPr>
          <p:cNvPr id="4" name="Text 2"/>
          <p:cNvSpPr/>
          <p:nvPr/>
        </p:nvSpPr>
        <p:spPr>
          <a:xfrm>
            <a:off x="548640" y="1920240"/>
            <a:ext cx="11064240" cy="4251960"/>
          </a:xfrm>
          <a:prstGeom prst="rect">
            <a:avLst/>
          </a:prstGeom>
          <a:noFill/>
          <a:ln/>
        </p:spPr>
        <p:txBody>
          <a:bodyPr wrap="square" rtlCol="0" anchor="t"/>
          <a:lstStyle/>
          <a:p>
            <a:pPr marL="228600" indent="-228600">
              <a:spcAft>
                <a:spcPts val="1000"/>
              </a:spcAft>
              <a:buSzPct val="100000"/>
              <a:buChar char="•"/>
            </a:pPr>
            <a:r>
              <a:rPr lang="en-US" sz="2200" dirty="0">
                <a:solidFill>
                  <a:srgbClr val="BFD0CB"/>
                </a:solidFill>
                <a:latin typeface="Arial" pitchFamily="34" charset="0"/>
                <a:ea typeface="Arial" pitchFamily="34" charset="-122"/>
                <a:cs typeface="Arial" pitchFamily="34" charset="-120"/>
              </a:rPr>
              <a:t>Follow-up: each participant checks one measure they use for items that overlap with common physical conditions.</a:t>
            </a:r>
            <a:endParaRPr lang="en-US" sz="2200" dirty="0"/>
          </a:p>
          <a:p>
            <a:pPr marL="228600" indent="-228600">
              <a:spcAft>
                <a:spcPts val="1000"/>
              </a:spcAft>
              <a:buSzPct val="100000"/>
              <a:buChar char="•"/>
            </a:pPr>
            <a:r>
              <a:rPr lang="en-US" sz="2200" dirty="0">
                <a:solidFill>
                  <a:srgbClr val="BFD0CB"/>
                </a:solidFill>
                <a:latin typeface="Arial" pitchFamily="34" charset="0"/>
                <a:ea typeface="Arial" pitchFamily="34" charset="-122"/>
                <a:cs typeface="Arial" pitchFamily="34" charset="-120"/>
              </a:rPr>
              <a:t>Review: next session, ask what they found and how it changes how they record scores.</a:t>
            </a:r>
            <a:endParaRPr lang="en-US" sz="22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BFD0CB"/>
                </a:solidFill>
                <a:latin typeface="Arial" pitchFamily="34" charset="0"/>
                <a:ea typeface="Arial" pitchFamily="34" charset="-122"/>
                <a:cs typeface="Arial" pitchFamily="34" charset="-120"/>
              </a:rPr>
              <a:t>Assessment Bias and Diagnostic Overshadowing · Disability in Psychotherapy · CC BY-NC 4.0</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REFERENCES AND CREDIT</a:t>
            </a:r>
            <a:endParaRPr lang="en-US" sz="1300" dirty="0"/>
          </a:p>
        </p:txBody>
      </p:sp>
      <p:sp>
        <p:nvSpPr>
          <p:cNvPr id="3" name="Text 1"/>
          <p:cNvSpPr/>
          <p:nvPr/>
        </p:nvSpPr>
        <p:spPr>
          <a:xfrm>
            <a:off x="548640" y="914400"/>
            <a:ext cx="11064240" cy="5303520"/>
          </a:xfrm>
          <a:prstGeom prst="rect">
            <a:avLst/>
          </a:prstGeom>
          <a:noFill/>
          <a:ln/>
        </p:spPr>
        <p:txBody>
          <a:bodyPr wrap="square" rtlCol="0" anchor="t"/>
          <a:lstStyle/>
          <a:p>
            <a:pPr indent="0" marL="0">
              <a:spcAft>
                <a:spcPts val="800"/>
              </a:spcAft>
              <a:buNone/>
            </a:pPr>
            <a:r>
              <a:rPr lang="en-US" sz="1300" dirty="0">
                <a:solidFill>
                  <a:srgbClr val="3A4A45"/>
                </a:solidFill>
                <a:latin typeface="Arial" pitchFamily="34" charset="0"/>
                <a:ea typeface="Arial" pitchFamily="34" charset="-122"/>
                <a:cs typeface="Arial" pitchFamily="34" charset="-120"/>
              </a:rPr>
              <a:t>Reiss, S., Levitan, G. W. &amp; Szyszko, J. (1982), “Emotional disturbance and mental retardation: Diagnostic overshadowing”, American Journal of Mental Deficiency, 86(6), 567–574. (The terminology is of its time.)</a:t>
            </a:r>
            <a:endParaRPr lang="en-US" sz="1300" dirty="0"/>
          </a:p>
          <a:p>
            <a:pPr indent="0" marL="0">
              <a:spcAft>
                <a:spcPts val="800"/>
              </a:spcAft>
              <a:buNone/>
            </a:pPr>
            <a:r>
              <a:rPr lang="en-US" sz="1300" dirty="0">
                <a:solidFill>
                  <a:srgbClr val="3A4A45"/>
                </a:solidFill>
                <a:latin typeface="Arial" pitchFamily="34" charset="0"/>
                <a:ea typeface="Arial" pitchFamily="34" charset="-122"/>
                <a:cs typeface="Arial" pitchFamily="34" charset="-120"/>
              </a:rPr>
              <a:t>Mason, J. &amp; Scior, K. (2004), “‘Diagnostic overshadowing’ amongst clinicians working with people with intellectual disabilities in the UK”, Journal of Applied Research in Intellectual Disabilities, 17(2), 85–90. doi:10.1111/j.1360-2322.2004.00184.x.</a:t>
            </a:r>
            <a:endParaRPr lang="en-US" sz="1300" dirty="0"/>
          </a:p>
          <a:p>
            <a:pPr indent="0" marL="0">
              <a:spcAft>
                <a:spcPts val="800"/>
              </a:spcAft>
              <a:buNone/>
            </a:pPr>
            <a:r>
              <a:rPr lang="en-US" sz="1300" dirty="0">
                <a:solidFill>
                  <a:srgbClr val="3A4A45"/>
                </a:solidFill>
                <a:latin typeface="Arial" pitchFamily="34" charset="0"/>
                <a:ea typeface="Arial" pitchFamily="34" charset="-122"/>
                <a:cs typeface="Arial" pitchFamily="34" charset="-120"/>
              </a:rPr>
              <a:t>Mohr, D. C. et al. (1997), “Identification of Beck Depression Inventory items related to multiple sclerosis”, Journal of Behavioral Medicine, 20(4), 407–414. doi:10.1023/a:1025573315492.</a:t>
            </a:r>
            <a:endParaRPr lang="en-US" sz="1300" dirty="0"/>
          </a:p>
          <a:p>
            <a:pPr indent="0" marL="0">
              <a:spcAft>
                <a:spcPts val="800"/>
              </a:spcAft>
              <a:buNone/>
            </a:pPr>
            <a:r>
              <a:rPr lang="en-US" sz="1300" dirty="0">
                <a:solidFill>
                  <a:srgbClr val="3A4A45"/>
                </a:solidFill>
                <a:latin typeface="Arial" pitchFamily="34" charset="0"/>
                <a:ea typeface="Arial" pitchFamily="34" charset="-122"/>
                <a:cs typeface="Arial" pitchFamily="34" charset="-120"/>
              </a:rPr>
              <a:t>Cassidy, S. et al. (2018), “Measurement properties of tools used to assess depression in adults with and without autism spectrum conditions: A systematic review”, Autism Research, 11(5), 738–754. doi:10.1002/aur.1922.</a:t>
            </a:r>
            <a:endParaRPr lang="en-US" sz="1300" dirty="0"/>
          </a:p>
          <a:p>
            <a:pPr indent="0" marL="0">
              <a:buNone/>
            </a:pPr>
            <a:r>
              <a:rPr lang="en-US" sz="1300" i="1" dirty="0">
                <a:solidFill>
                  <a:srgbClr val="6B7A75"/>
                </a:solidFill>
                <a:latin typeface="Arial" pitchFamily="34" charset="0"/>
                <a:ea typeface="Arial" pitchFamily="34" charset="-122"/>
                <a:cs typeface="Arial" pitchFamily="34" charset="-120"/>
              </a:rPr>
              <a:t>The session plan, activities and facilitator material are this site’s own teaching material (Our framework). People in the activities are fictional. Adapted from Donaghey, C. (2026), Assessment Bias and Diagnostic Overshadowing: Teaching Sheet, Disability in Psychotherapy, https://disabilityinpsychotherapy.online/for-trainers-and-course-leaders/diagnostic-overshadowing/. Shared under CC BY-NC 4.0, with an extra permission to teach from it on fee-paying courses.</a:t>
            </a:r>
            <a:endParaRPr lang="en-US" sz="1300" dirty="0"/>
          </a:p>
        </p:txBody>
      </p:sp>
      <p:sp>
        <p:nvSpPr>
          <p:cNvPr id="4" name="Text 2"/>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Assessment Bias and Diagnostic Overshadowing · Disability in Psychotherapy · CC BY-NC 4.0</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 Bias and Diagnostic Overshadowing: Teaching Session</dc:title>
  <dc:subject>PptxGenJS Presentation</dc:subject>
  <dc:creator>Casey Donaghey, Disability in Psychotherapy</dc:creator>
  <cp:lastModifiedBy>Casey Donaghey, Disability in Psychotherapy</cp:lastModifiedBy>
  <cp:revision>1</cp:revision>
  <dcterms:created xsi:type="dcterms:W3CDTF">2026-10-12T13:45:10Z</dcterms:created>
  <dcterms:modified xsi:type="dcterms:W3CDTF">2026-10-12T13:45:10Z</dcterms:modified>
</cp:coreProperties>
</file>